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7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2" autoAdjust="0"/>
    <p:restoredTop sz="94807" autoAdjust="0"/>
  </p:normalViewPr>
  <p:slideViewPr>
    <p:cSldViewPr snapToGrid="0" snapToObjects="1">
      <p:cViewPr varScale="1">
        <p:scale>
          <a:sx n="124" d="100"/>
          <a:sy n="124" d="100"/>
        </p:scale>
        <p:origin x="11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8" Type="http://schemas.openxmlformats.org/officeDocument/2006/relationships/slide" Target="slides/slide7.xml"/><Relationship Id="rId26" Type="http://schemas.openxmlformats.org/officeDocument/2006/relationships/customXml" Target="../customXml/item4.xml"/><Relationship Id="rId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5" Type="http://schemas.openxmlformats.org/officeDocument/2006/relationships/customXml" Target="../customXml/item3.xml"/><Relationship Id="rId20" Type="http://schemas.openxmlformats.org/officeDocument/2006/relationships/viewProps" Target="view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2.xml"/><Relationship Id="rId15" Type="http://schemas.openxmlformats.org/officeDocument/2006/relationships/slide" Target="slides/slide14.xml"/><Relationship Id="rId5" Type="http://schemas.openxmlformats.org/officeDocument/2006/relationships/slide" Target="slides/slide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9" Type="http://schemas.openxmlformats.org/officeDocument/2006/relationships/slide" Target="slides/slide8.xml"/><Relationship Id="rId22"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184947-D265-DE44-9B8F-E75A5DB01755}" type="datetimeFigureOut">
              <a:rPr lang="en-US" smtClean="0"/>
              <a:t>7/27/17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876FC-5EC9-1344-947F-B3734DF4791F}" type="slidenum">
              <a:rPr lang="en-US" smtClean="0"/>
              <a:t>‹#›</a:t>
            </a:fld>
            <a:endParaRPr lang="en-US"/>
          </a:p>
        </p:txBody>
      </p:sp>
    </p:spTree>
    <p:extLst>
      <p:ext uri="{BB962C8B-B14F-4D97-AF65-F5344CB8AC3E}">
        <p14:creationId xmlns:p14="http://schemas.microsoft.com/office/powerpoint/2010/main" val="156299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Brenda, create</a:t>
            </a:r>
            <a:endParaRPr lang="en-US" dirty="0"/>
          </a:p>
        </p:txBody>
      </p:sp>
      <p:sp>
        <p:nvSpPr>
          <p:cNvPr id="4" name="Slide Number Placeholder 3"/>
          <p:cNvSpPr>
            <a:spLocks noGrp="1"/>
          </p:cNvSpPr>
          <p:nvPr>
            <p:ph type="sldNum" sz="quarter" idx="10"/>
          </p:nvPr>
        </p:nvSpPr>
        <p:spPr/>
        <p:txBody>
          <a:bodyPr/>
          <a:lstStyle/>
          <a:p>
            <a:fld id="{A63876FC-5EC9-1344-947F-B3734DF4791F}" type="slidenum">
              <a:rPr lang="en-US" smtClean="0"/>
              <a:t>1</a:t>
            </a:fld>
            <a:endParaRPr lang="en-US"/>
          </a:p>
        </p:txBody>
      </p:sp>
    </p:spTree>
    <p:extLst>
      <p:ext uri="{BB962C8B-B14F-4D97-AF65-F5344CB8AC3E}">
        <p14:creationId xmlns:p14="http://schemas.microsoft.com/office/powerpoint/2010/main" val="121785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BBD3F9-B2E3-CD41-82DD-220360D6AA24}" type="datetimeFigureOut">
              <a:rPr lang="en-US" smtClean="0"/>
              <a:t>7/27/17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707494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BD3F9-B2E3-CD41-82DD-220360D6AA24}" type="datetimeFigureOut">
              <a:rPr lang="en-US" smtClean="0"/>
              <a:t>7/27/17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60342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BD3F9-B2E3-CD41-82DD-220360D6AA24}" type="datetimeFigureOut">
              <a:rPr lang="en-US" smtClean="0"/>
              <a:t>7/27/17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37540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BBD3F9-B2E3-CD41-82DD-220360D6AA24}" type="datetimeFigureOut">
              <a:rPr lang="en-US" smtClean="0"/>
              <a:t>7/27/17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039784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BBD3F9-B2E3-CD41-82DD-220360D6AA24}" type="datetimeFigureOut">
              <a:rPr lang="en-US" smtClean="0"/>
              <a:t>7/27/17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57826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BBD3F9-B2E3-CD41-82DD-220360D6AA24}" type="datetimeFigureOut">
              <a:rPr lang="en-US" smtClean="0"/>
              <a:t>7/27/17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1149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BBD3F9-B2E3-CD41-82DD-220360D6AA24}" type="datetimeFigureOut">
              <a:rPr lang="en-US" smtClean="0"/>
              <a:t>7/27/17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25969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BBD3F9-B2E3-CD41-82DD-220360D6AA24}" type="datetimeFigureOut">
              <a:rPr lang="en-US" smtClean="0"/>
              <a:t>7/27/17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86888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BD3F9-B2E3-CD41-82DD-220360D6AA24}" type="datetimeFigureOut">
              <a:rPr lang="en-US" smtClean="0"/>
              <a:t>7/27/17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1826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BD3F9-B2E3-CD41-82DD-220360D6AA24}" type="datetimeFigureOut">
              <a:rPr lang="en-US" smtClean="0"/>
              <a:t>7/27/17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697932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BBD3F9-B2E3-CD41-82DD-220360D6AA24}" type="datetimeFigureOut">
              <a:rPr lang="en-US" smtClean="0"/>
              <a:t>7/27/17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737A7F-D974-BE47-9CC2-3EA29A6538BE}" type="slidenum">
              <a:rPr lang="en-US" smtClean="0"/>
              <a:t>‹#›</a:t>
            </a:fld>
            <a:endParaRPr lang="en-US"/>
          </a:p>
        </p:txBody>
      </p:sp>
    </p:spTree>
    <p:extLst>
      <p:ext uri="{BB962C8B-B14F-4D97-AF65-F5344CB8AC3E}">
        <p14:creationId xmlns:p14="http://schemas.microsoft.com/office/powerpoint/2010/main" val="1389313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BD3F9-B2E3-CD41-82DD-220360D6AA24}" type="datetimeFigureOut">
              <a:rPr lang="en-US" smtClean="0"/>
              <a:t>7/27/17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37A7F-D974-BE47-9CC2-3EA29A6538BE}" type="slidenum">
              <a:rPr lang="en-US" smtClean="0"/>
              <a:t>‹#›</a:t>
            </a:fld>
            <a:endParaRPr lang="en-US"/>
          </a:p>
        </p:txBody>
      </p:sp>
    </p:spTree>
    <p:extLst>
      <p:ext uri="{BB962C8B-B14F-4D97-AF65-F5344CB8AC3E}">
        <p14:creationId xmlns:p14="http://schemas.microsoft.com/office/powerpoint/2010/main" val="631428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tmp"/><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cid:3711626b-aaeb-47ad-a454-85190503e5be@namprd07.prod.outlook.com" TargetMode="External"/><Relationship Id="rId5" Type="http://schemas.openxmlformats.org/officeDocument/2006/relationships/image" Target="../media/image12.png"/><Relationship Id="rId6" Type="http://schemas.microsoft.com/office/2007/relationships/hdphoto" Target="../media/hdphoto2.wdp"/><Relationship Id="rId7" Type="http://schemas.openxmlformats.org/officeDocument/2006/relationships/image" Target="cid:b3bbab51-1ffd-4029-99ea-98d0c6cb853a@namprd07.prod.outlook.com" TargetMode="External"/><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cid:cf885e7e-8df0-498e-8be5-9ad6450e3bd1@namprd07.prod.outlook.com" TargetMode="External"/><Relationship Id="rId5" Type="http://schemas.openxmlformats.org/officeDocument/2006/relationships/image" Target="../media/image18.png"/><Relationship Id="rId6" Type="http://schemas.microsoft.com/office/2007/relationships/hdphoto" Target="../media/hdphoto4.wdp"/><Relationship Id="rId7" Type="http://schemas.openxmlformats.org/officeDocument/2006/relationships/image" Target="cid:7f7b4a11-3c1a-4415-aaeb-f1df5a7aced5@namprd07.prod.outlook.com" TargetMode="External"/><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1"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cid:6900b40b-bdbf-4619-afe1-7b6c93134b36@namprd07.prod.outlook.com" TargetMode="External"/><Relationship Id="rId5" Type="http://schemas.openxmlformats.org/officeDocument/2006/relationships/image" Target="../media/image25.png"/><Relationship Id="rId6" Type="http://schemas.microsoft.com/office/2007/relationships/hdphoto" Target="../media/hdphoto6.wdp"/><Relationship Id="rId7" Type="http://schemas.openxmlformats.org/officeDocument/2006/relationships/image" Target="cid:9eeab8c4-2ae3-44d7-8b99-94734431afd5@namprd07.prod.outlook.com" TargetMode="External"/><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cid:42f64ef4-5190-49cd-972a-a783c42db622@namprd07.prod.outlook.com" TargetMode="External"/><Relationship Id="rId5" Type="http://schemas.openxmlformats.org/officeDocument/2006/relationships/image" Target="../media/image31.png"/><Relationship Id="rId6" Type="http://schemas.microsoft.com/office/2007/relationships/hdphoto" Target="../media/hdphoto8.wdp"/><Relationship Id="rId7" Type="http://schemas.openxmlformats.org/officeDocument/2006/relationships/image" Target="cid:200f4665-5330-4a43-84bf-635db3d06907@namprd07.prod.outlook.com" TargetMode="External"/><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959" y="0"/>
            <a:ext cx="7986730" cy="6686565"/>
          </a:xfrm>
          <a:prstGeom prst="rect">
            <a:avLst/>
          </a:prstGeom>
        </p:spPr>
      </p:pic>
      <p:sp>
        <p:nvSpPr>
          <p:cNvPr id="5" name="TextBox 4"/>
          <p:cNvSpPr txBox="1"/>
          <p:nvPr/>
        </p:nvSpPr>
        <p:spPr>
          <a:xfrm>
            <a:off x="2373086" y="870857"/>
            <a:ext cx="5170714" cy="3046988"/>
          </a:xfrm>
          <a:prstGeom prst="rect">
            <a:avLst/>
          </a:prstGeom>
          <a:solidFill>
            <a:schemeClr val="accent1">
              <a:lumMod val="50000"/>
            </a:schemeClr>
          </a:solidFill>
        </p:spPr>
        <p:txBody>
          <a:bodyPr wrap="square" rtlCol="0">
            <a:spAutoFit/>
          </a:bodyPr>
          <a:lstStyle/>
          <a:p>
            <a:r>
              <a:rPr lang="es-ES_tradnl" sz="2800" b="1" dirty="0" smtClean="0">
                <a:solidFill>
                  <a:schemeClr val="bg1"/>
                </a:solidFill>
                <a:latin typeface="Aharoni" panose="02010803020104030203" pitchFamily="2" charset="-79"/>
                <a:cs typeface="Aharoni" panose="02010803020104030203" pitchFamily="2" charset="-79"/>
              </a:rPr>
              <a:t>Guía de la OMS </a:t>
            </a:r>
            <a:r>
              <a:rPr lang="es-ES_tradnl" sz="3200" dirty="0" smtClean="0">
                <a:solidFill>
                  <a:schemeClr val="bg1"/>
                </a:solidFill>
                <a:latin typeface="Calibri" panose="020F0502020204030204" pitchFamily="34" charset="0"/>
              </a:rPr>
              <a:t>sobre el uso de jeringas con mecanismo de seguridad para inyecciones intramusculares, intradérmicas y subcutáneas en centros hospitalarios</a:t>
            </a:r>
            <a:endParaRPr lang="es-ES_tradnl" sz="3200" dirty="0">
              <a:solidFill>
                <a:schemeClr val="bg1"/>
              </a:solidFill>
              <a:latin typeface="Calibri" panose="020F0502020204030204" pitchFamily="34" charset="0"/>
            </a:endParaRPr>
          </a:p>
        </p:txBody>
      </p:sp>
      <p:sp>
        <p:nvSpPr>
          <p:cNvPr id="6" name="TextBox 5"/>
          <p:cNvSpPr txBox="1"/>
          <p:nvPr/>
        </p:nvSpPr>
        <p:spPr>
          <a:xfrm>
            <a:off x="7543799" y="135694"/>
            <a:ext cx="2569029" cy="674914"/>
          </a:xfrm>
          <a:prstGeom prst="rect">
            <a:avLst/>
          </a:prstGeom>
          <a:solidFill>
            <a:schemeClr val="accent1">
              <a:lumMod val="50000"/>
            </a:schemeClr>
          </a:solidFill>
        </p:spPr>
        <p:txBody>
          <a:bodyPr wrap="square" rtlCol="0">
            <a:spAutoFit/>
          </a:bodyPr>
          <a:lstStyle/>
          <a:p>
            <a:endParaRPr lang="en-US" dirty="0"/>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122" y="209766"/>
            <a:ext cx="2517422" cy="7638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446" y="135694"/>
            <a:ext cx="2717800" cy="647700"/>
          </a:xfrm>
          <a:prstGeom prst="rect">
            <a:avLst/>
          </a:prstGeom>
        </p:spPr>
      </p:pic>
    </p:spTree>
    <p:extLst>
      <p:ext uri="{BB962C8B-B14F-4D97-AF65-F5344CB8AC3E}">
        <p14:creationId xmlns:p14="http://schemas.microsoft.com/office/powerpoint/2010/main" val="908312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a:t>
            </a:r>
            <a:r>
              <a:rPr lang="en-US" dirty="0" err="1" smtClean="0"/>
              <a:t>nyección</a:t>
            </a:r>
            <a:r>
              <a:rPr lang="en-US" dirty="0" smtClean="0"/>
              <a:t> </a:t>
            </a:r>
            <a:br>
              <a:rPr lang="en-US" dirty="0" smtClean="0"/>
            </a:br>
            <a:r>
              <a:rPr lang="en-US" dirty="0" smtClean="0"/>
              <a:t>“BD Safety Lock”  </a:t>
            </a:r>
            <a:endParaRPr lang="en-US" dirty="0"/>
          </a:p>
        </p:txBody>
      </p:sp>
      <p:pic>
        <p:nvPicPr>
          <p:cNvPr id="11" name="Picture 10" descr="cid:3711626b-aaeb-47ad-a454-85190503e5be@namprd07.prod.outlook.com"/>
          <p:cNvPicPr/>
          <p:nvPr/>
        </p:nvPicPr>
        <p:blipFill>
          <a:blip r:embed="rId2" r:link="rId4">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0800000">
            <a:off x="6456917" y="59008"/>
            <a:ext cx="2544185" cy="1631680"/>
          </a:xfrm>
          <a:prstGeom prst="rect">
            <a:avLst/>
          </a:prstGeom>
          <a:noFill/>
          <a:ln>
            <a:noFill/>
          </a:ln>
        </p:spPr>
      </p:pic>
      <p:pic>
        <p:nvPicPr>
          <p:cNvPr id="12" name="Picture 11" descr="cid:b3bbab51-1ffd-4029-99ea-98d0c6cb853a@namprd07.prod.outlook.com"/>
          <p:cNvPicPr/>
          <p:nvPr/>
        </p:nvPicPr>
        <p:blipFill>
          <a:blip r:embed="rId5" r:link="rId7">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14097" y="48245"/>
            <a:ext cx="2352697" cy="1642443"/>
          </a:xfrm>
          <a:prstGeom prst="rect">
            <a:avLst/>
          </a:prstGeom>
          <a:noFill/>
          <a:ln>
            <a:noFill/>
          </a:ln>
        </p:spPr>
      </p:pic>
      <p:graphicFrame>
        <p:nvGraphicFramePr>
          <p:cNvPr id="9" name="Content Placeholder 8"/>
          <p:cNvGraphicFramePr>
            <a:graphicFrameLocks noGrp="1"/>
          </p:cNvGraphicFramePr>
          <p:nvPr>
            <p:ph idx="1"/>
            <p:extLst>
              <p:ext uri="{D42A27DB-BD31-4B8C-83A1-F6EECF244321}">
                <p14:modId xmlns:p14="http://schemas.microsoft.com/office/powerpoint/2010/main" val="1382221437"/>
              </p:ext>
            </p:extLst>
          </p:nvPr>
        </p:nvGraphicFramePr>
        <p:xfrm>
          <a:off x="838200" y="1825625"/>
          <a:ext cx="10515600" cy="5003800"/>
        </p:xfrm>
        <a:graphic>
          <a:graphicData uri="http://schemas.openxmlformats.org/drawingml/2006/table">
            <a:tbl>
              <a:tblPr firstRow="1" bandRow="1">
                <a:tableStyleId>{5C22544A-7EE6-4342-B048-85BDC9FD1C3A}</a:tableStyleId>
              </a:tblPr>
              <a:tblGrid>
                <a:gridCol w="3018576">
                  <a:extLst>
                    <a:ext uri="{9D8B030D-6E8A-4147-A177-3AD203B41FA5}">
                      <a16:colId xmlns:a16="http://schemas.microsoft.com/office/drawing/2014/main" xmlns="" val="773515117"/>
                    </a:ext>
                  </a:extLst>
                </a:gridCol>
                <a:gridCol w="3485584">
                  <a:extLst>
                    <a:ext uri="{9D8B030D-6E8A-4147-A177-3AD203B41FA5}">
                      <a16:colId xmlns:a16="http://schemas.microsoft.com/office/drawing/2014/main" xmlns="" val="2423364570"/>
                    </a:ext>
                  </a:extLst>
                </a:gridCol>
                <a:gridCol w="4011440">
                  <a:extLst>
                    <a:ext uri="{9D8B030D-6E8A-4147-A177-3AD203B41FA5}">
                      <a16:colId xmlns:a16="http://schemas.microsoft.com/office/drawing/2014/main" xmlns="" val="2299564538"/>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213666178"/>
                  </a:ext>
                </a:extLst>
              </a:tr>
              <a:tr h="981301">
                <a:tc>
                  <a:txBody>
                    <a:bodyPr/>
                    <a:lstStyle/>
                    <a:p>
                      <a:endParaRPr lang="en-US" dirty="0"/>
                    </a:p>
                  </a:txBody>
                  <a:tcPr/>
                </a:tc>
                <a:tc>
                  <a:txBody>
                    <a:bodyPr/>
                    <a:lstStyle/>
                    <a:p>
                      <a:r>
                        <a:rPr lang="x-none" sz="1400" b="1" kern="1200" dirty="0" smtClean="0">
                          <a:solidFill>
                            <a:schemeClr val="dk1"/>
                          </a:solidFill>
                          <a:effectLst/>
                          <a:latin typeface="+mn-lt"/>
                          <a:ea typeface="+mn-ea"/>
                          <a:cs typeface="+mn-cs"/>
                        </a:rPr>
                        <a:t>1. </a:t>
                      </a:r>
                      <a:r>
                        <a:rPr lang="x-none" sz="1400" b="1" kern="1200" dirty="0" err="1" smtClean="0">
                          <a:solidFill>
                            <a:schemeClr val="dk1"/>
                          </a:solidFill>
                          <a:effectLst/>
                          <a:latin typeface="+mn-lt"/>
                          <a:ea typeface="+mn-ea"/>
                          <a:cs typeface="+mn-cs"/>
                        </a:rPr>
                        <a:t>Preparation</a:t>
                      </a:r>
                      <a:endParaRPr lang="en-US" sz="1400" kern="1200" dirty="0" smtClean="0">
                        <a:solidFill>
                          <a:schemeClr val="dk1"/>
                        </a:solidFill>
                        <a:effectLst/>
                        <a:latin typeface="+mn-lt"/>
                        <a:ea typeface="+mn-ea"/>
                        <a:cs typeface="+mn-cs"/>
                      </a:endParaRPr>
                    </a:p>
                    <a:p>
                      <a:pPr lvl="0"/>
                      <a:r>
                        <a:rPr lang="en-US" sz="1400" kern="1200" dirty="0" smtClean="0">
                          <a:solidFill>
                            <a:schemeClr val="dk1"/>
                          </a:solidFill>
                          <a:effectLst/>
                          <a:latin typeface="+mn-lt"/>
                          <a:ea typeface="+mn-ea"/>
                          <a:cs typeface="+mn-cs"/>
                        </a:rPr>
                        <a:t>To assemble, hold needle and syringe by flanges (wings) and twist needle until firmly seated</a:t>
                      </a:r>
                    </a:p>
                    <a:p>
                      <a:endParaRPr lang="en-US" sz="1400" dirty="0"/>
                    </a:p>
                  </a:txBody>
                  <a:tcPr/>
                </a:tc>
                <a:tc>
                  <a:txBody>
                    <a:bodyPr/>
                    <a:lstStyle/>
                    <a:p>
                      <a:r>
                        <a:rPr lang="x-none" sz="1400" b="1" kern="1200" dirty="0" smtClean="0">
                          <a:solidFill>
                            <a:schemeClr val="dk1"/>
                          </a:solidFill>
                          <a:effectLst/>
                          <a:latin typeface="+mn-lt"/>
                          <a:ea typeface="+mn-ea"/>
                          <a:cs typeface="+mn-cs"/>
                        </a:rPr>
                        <a:t>1. Preparación</a:t>
                      </a:r>
                      <a:endParaRPr lang="en-US" sz="1400" kern="1200" dirty="0" smtClean="0">
                        <a:solidFill>
                          <a:schemeClr val="dk1"/>
                        </a:solidFill>
                        <a:effectLst/>
                        <a:latin typeface="+mn-lt"/>
                        <a:ea typeface="+mn-ea"/>
                        <a:cs typeface="+mn-cs"/>
                      </a:endParaRPr>
                    </a:p>
                    <a:p>
                      <a:r>
                        <a:rPr lang="x-none" sz="1400" kern="1200" dirty="0" smtClean="0">
                          <a:solidFill>
                            <a:schemeClr val="dk1"/>
                          </a:solidFill>
                          <a:effectLst/>
                          <a:latin typeface="+mn-lt"/>
                          <a:ea typeface="+mn-ea"/>
                          <a:cs typeface="+mn-cs"/>
                        </a:rPr>
                        <a:t>Para montar o armar la inyección, sujete la aguja y la jeringa por los rebordes (lengüetas de apoyo) y enrosque la aguja hasta que quede fija.</a:t>
                      </a:r>
                      <a:endParaRPr lang="en-US" sz="1400" dirty="0"/>
                    </a:p>
                  </a:txBody>
                  <a:tcPr/>
                </a:tc>
                <a:extLst>
                  <a:ext uri="{0D108BD9-81ED-4DB2-BD59-A6C34878D82A}">
                    <a16:rowId xmlns:a16="http://schemas.microsoft.com/office/drawing/2014/main" xmlns="" val="1598935486"/>
                  </a:ext>
                </a:extLst>
              </a:tr>
              <a:tr h="370840">
                <a:tc>
                  <a:txBody>
                    <a:bodyPr/>
                    <a:lstStyle/>
                    <a:p>
                      <a:endParaRPr lang="en-US" dirty="0"/>
                    </a:p>
                  </a:txBody>
                  <a:tcPr/>
                </a:tc>
                <a:tc>
                  <a:txBody>
                    <a:bodyPr/>
                    <a:lstStyle/>
                    <a:p>
                      <a:r>
                        <a:rPr lang="en-US" sz="1400" b="1" kern="1200" dirty="0" smtClean="0">
                          <a:solidFill>
                            <a:schemeClr val="dk1"/>
                          </a:solidFill>
                          <a:effectLst/>
                          <a:latin typeface="+mn-lt"/>
                          <a:ea typeface="+mn-ea"/>
                          <a:cs typeface="+mn-cs"/>
                        </a:rPr>
                        <a:t>2. Aspiration</a:t>
                      </a:r>
                      <a:endParaRPr lang="en-US"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During aspiration, press index finger against flanges to prevent sleeve movement</a:t>
                      </a:r>
                      <a:endParaRPr lang="en-US" sz="1400" dirty="0"/>
                    </a:p>
                  </a:txBody>
                  <a:tcPr/>
                </a:tc>
                <a:tc>
                  <a:txBody>
                    <a:bodyPr/>
                    <a:lstStyle/>
                    <a:p>
                      <a:r>
                        <a:rPr lang="x-none" sz="1400" b="1" kern="1200" dirty="0" smtClean="0">
                          <a:solidFill>
                            <a:schemeClr val="dk1"/>
                          </a:solidFill>
                          <a:effectLst/>
                          <a:latin typeface="+mn-lt"/>
                          <a:ea typeface="+mn-ea"/>
                          <a:cs typeface="+mn-cs"/>
                        </a:rPr>
                        <a:t>2. Para aspirar el medicamento</a:t>
                      </a:r>
                      <a:endParaRPr lang="en-US" sz="1400" kern="1200" dirty="0" smtClean="0">
                        <a:solidFill>
                          <a:schemeClr val="dk1"/>
                        </a:solidFill>
                        <a:effectLst/>
                        <a:latin typeface="+mn-lt"/>
                        <a:ea typeface="+mn-ea"/>
                        <a:cs typeface="+mn-cs"/>
                      </a:endParaRPr>
                    </a:p>
                    <a:p>
                      <a:r>
                        <a:rPr lang="x-none" sz="1400" kern="1200" dirty="0" smtClean="0">
                          <a:solidFill>
                            <a:schemeClr val="dk1"/>
                          </a:solidFill>
                          <a:effectLst/>
                          <a:latin typeface="+mn-lt"/>
                          <a:ea typeface="+mn-ea"/>
                          <a:cs typeface="+mn-cs"/>
                        </a:rPr>
                        <a:t>Para llenar la jeringa, apoye el dedo índice sobre los rebordes para evitar que se mueva la cubierta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41503321"/>
                  </a:ext>
                </a:extLst>
              </a:tr>
              <a:tr h="370840">
                <a:tc>
                  <a:txBody>
                    <a:bodyPr/>
                    <a:lstStyle/>
                    <a:p>
                      <a:endParaRPr lang="en-US" dirty="0"/>
                    </a:p>
                  </a:txBody>
                  <a:tcPr/>
                </a:tc>
                <a:tc>
                  <a:txBody>
                    <a:bodyPr/>
                    <a:lstStyle/>
                    <a:p>
                      <a:r>
                        <a:rPr lang="en-US" sz="1400" b="1" kern="1200" dirty="0" smtClean="0">
                          <a:solidFill>
                            <a:schemeClr val="dk1"/>
                          </a:solidFill>
                          <a:effectLst/>
                          <a:latin typeface="+mn-lt"/>
                          <a:ea typeface="+mn-ea"/>
                          <a:cs typeface="+mn-cs"/>
                        </a:rPr>
                        <a:t>3. After injection</a:t>
                      </a:r>
                      <a:endParaRPr lang="en-US" sz="1400" kern="1200" dirty="0" smtClean="0">
                        <a:solidFill>
                          <a:schemeClr val="dk1"/>
                        </a:solidFill>
                        <a:effectLst/>
                        <a:latin typeface="+mn-lt"/>
                        <a:ea typeface="+mn-ea"/>
                        <a:cs typeface="+mn-cs"/>
                      </a:endParaRPr>
                    </a:p>
                    <a:p>
                      <a:r>
                        <a:rPr lang="en-US" sz="1400" kern="1200" dirty="0" smtClean="0">
                          <a:solidFill>
                            <a:schemeClr val="dk1"/>
                          </a:solidFill>
                          <a:effectLst/>
                          <a:latin typeface="+mn-lt"/>
                          <a:ea typeface="+mn-ea"/>
                          <a:cs typeface="+mn-cs"/>
                        </a:rPr>
                        <a:t>After injection, grasp sleeve firmly and twist flanges to loosen the sleeve </a:t>
                      </a:r>
                      <a:endParaRPr lang="en-US" sz="1400" dirty="0"/>
                    </a:p>
                  </a:txBody>
                  <a:tcPr/>
                </a:tc>
                <a:tc>
                  <a:txBody>
                    <a:bodyPr/>
                    <a:lstStyle/>
                    <a:p>
                      <a:r>
                        <a:rPr lang="x-none" sz="1400" b="1" kern="1200" dirty="0" smtClean="0">
                          <a:solidFill>
                            <a:schemeClr val="dk1"/>
                          </a:solidFill>
                          <a:effectLst/>
                          <a:latin typeface="+mn-lt"/>
                          <a:ea typeface="+mn-ea"/>
                          <a:cs typeface="+mn-cs"/>
                        </a:rPr>
                        <a:t>3. Luego de inyectar</a:t>
                      </a:r>
                      <a:endParaRPr lang="en-US" sz="1400" kern="1200" dirty="0" smtClean="0">
                        <a:solidFill>
                          <a:schemeClr val="dk1"/>
                        </a:solidFill>
                        <a:effectLst/>
                        <a:latin typeface="+mn-lt"/>
                        <a:ea typeface="+mn-ea"/>
                        <a:cs typeface="+mn-cs"/>
                      </a:endParaRPr>
                    </a:p>
                    <a:p>
                      <a:r>
                        <a:rPr lang="x-none" sz="1400" kern="1200" dirty="0" smtClean="0">
                          <a:solidFill>
                            <a:schemeClr val="dk1"/>
                          </a:solidFill>
                          <a:effectLst/>
                          <a:latin typeface="+mn-lt"/>
                          <a:ea typeface="+mn-ea"/>
                          <a:cs typeface="+mn-cs"/>
                        </a:rPr>
                        <a:t>Cuando termine de inyectar, sujete con</a:t>
                      </a:r>
                      <a:r>
                        <a:rPr lang="x-none" sz="1400" kern="1200" baseline="0" dirty="0" smtClean="0">
                          <a:solidFill>
                            <a:schemeClr val="dk1"/>
                          </a:solidFill>
                          <a:effectLst/>
                          <a:latin typeface="+mn-lt"/>
                          <a:ea typeface="+mn-ea"/>
                          <a:cs typeface="+mn-cs"/>
                        </a:rPr>
                        <a:t> firmeza</a:t>
                      </a:r>
                      <a:r>
                        <a:rPr lang="x-none" sz="1400" kern="1200" dirty="0" smtClean="0">
                          <a:solidFill>
                            <a:schemeClr val="dk1"/>
                          </a:solidFill>
                          <a:effectLst/>
                          <a:latin typeface="+mn-lt"/>
                          <a:ea typeface="+mn-ea"/>
                          <a:cs typeface="+mn-cs"/>
                        </a:rPr>
                        <a:t> la cubierta protectora y gire los rebordes (lengüetas</a:t>
                      </a:r>
                      <a:r>
                        <a:rPr lang="x-none" sz="1400" kern="1200" baseline="0" dirty="0" smtClean="0">
                          <a:solidFill>
                            <a:schemeClr val="dk1"/>
                          </a:solidFill>
                          <a:effectLst/>
                          <a:latin typeface="+mn-lt"/>
                          <a:ea typeface="+mn-ea"/>
                          <a:cs typeface="+mn-cs"/>
                        </a:rPr>
                        <a:t> de apoyo)</a:t>
                      </a:r>
                      <a:r>
                        <a:rPr lang="x-none" sz="1400" kern="1200" dirty="0" smtClean="0">
                          <a:solidFill>
                            <a:schemeClr val="dk1"/>
                          </a:solidFill>
                          <a:effectLst/>
                          <a:latin typeface="+mn-lt"/>
                          <a:ea typeface="+mn-ea"/>
                          <a:cs typeface="+mn-cs"/>
                        </a:rPr>
                        <a:t> para aflojarla. </a:t>
                      </a:r>
                      <a:endParaRPr lang="en-US" sz="1400" dirty="0"/>
                    </a:p>
                  </a:txBody>
                  <a:tcPr/>
                </a:tc>
                <a:extLst>
                  <a:ext uri="{0D108BD9-81ED-4DB2-BD59-A6C34878D82A}">
                    <a16:rowId xmlns:a16="http://schemas.microsoft.com/office/drawing/2014/main" xmlns="" val="1724927648"/>
                  </a:ext>
                </a:extLst>
              </a:tr>
              <a:tr h="370840">
                <a:tc>
                  <a:txBody>
                    <a:bodyPr/>
                    <a:lstStyle/>
                    <a:p>
                      <a:endParaRPr lang="en-US" dirty="0"/>
                    </a:p>
                  </a:txBody>
                  <a:tcPr/>
                </a:tc>
                <a:tc>
                  <a:txBody>
                    <a:bodyPr/>
                    <a:lstStyle/>
                    <a:p>
                      <a:r>
                        <a:rPr lang="x-none" sz="1400" b="1" kern="1200" dirty="0" smtClean="0">
                          <a:solidFill>
                            <a:schemeClr val="dk1"/>
                          </a:solidFill>
                          <a:effectLst/>
                          <a:latin typeface="+mn-lt"/>
                          <a:ea typeface="+mn-ea"/>
                          <a:cs typeface="+mn-cs"/>
                        </a:rPr>
                        <a:t>4. </a:t>
                      </a:r>
                      <a:r>
                        <a:rPr lang="x-none" sz="1400" b="1" kern="1200" dirty="0" err="1" smtClean="0">
                          <a:solidFill>
                            <a:schemeClr val="dk1"/>
                          </a:solidFill>
                          <a:effectLst/>
                          <a:latin typeface="+mn-lt"/>
                          <a:ea typeface="+mn-ea"/>
                          <a:cs typeface="+mn-cs"/>
                        </a:rPr>
                        <a:t>Retraction</a:t>
                      </a:r>
                      <a:endParaRPr lang="en-US" sz="1400" kern="1200" dirty="0" smtClean="0">
                        <a:solidFill>
                          <a:schemeClr val="dk1"/>
                        </a:solidFill>
                        <a:effectLst/>
                        <a:latin typeface="+mn-lt"/>
                        <a:ea typeface="+mn-ea"/>
                        <a:cs typeface="+mn-cs"/>
                      </a:endParaRPr>
                    </a:p>
                    <a:p>
                      <a:pPr lvl="0"/>
                      <a:r>
                        <a:rPr lang="en-US" sz="1400" kern="1200" dirty="0" smtClean="0">
                          <a:solidFill>
                            <a:schemeClr val="dk1"/>
                          </a:solidFill>
                          <a:effectLst/>
                          <a:latin typeface="+mn-lt"/>
                          <a:ea typeface="+mn-ea"/>
                          <a:cs typeface="+mn-cs"/>
                        </a:rPr>
                        <a:t>Fully retract needle into sleeve until it locks in the protected position</a:t>
                      </a:r>
                    </a:p>
                    <a:p>
                      <a:r>
                        <a:rPr lang="en-US" sz="1400" kern="1200" dirty="0" smtClean="0">
                          <a:solidFill>
                            <a:schemeClr val="dk1"/>
                          </a:solidFill>
                          <a:effectLst/>
                          <a:latin typeface="+mn-lt"/>
                          <a:ea typeface="+mn-ea"/>
                          <a:cs typeface="+mn-cs"/>
                        </a:rPr>
                        <a:t>When the green band (Safe Lock Indicator) fully covers the red band and an audible click is heard, the sleeve is locked into position</a:t>
                      </a:r>
                      <a:endParaRPr lang="en-US" sz="1400" dirty="0"/>
                    </a:p>
                  </a:txBody>
                  <a:tcPr/>
                </a:tc>
                <a:tc>
                  <a:txBody>
                    <a:bodyPr/>
                    <a:lstStyle/>
                    <a:p>
                      <a:r>
                        <a:rPr lang="x-none" sz="1400" b="1" kern="1200" dirty="0" smtClean="0">
                          <a:solidFill>
                            <a:schemeClr val="dk1"/>
                          </a:solidFill>
                          <a:effectLst/>
                          <a:latin typeface="+mn-lt"/>
                          <a:ea typeface="+mn-ea"/>
                          <a:cs typeface="+mn-cs"/>
                        </a:rPr>
                        <a:t>4. Como</a:t>
                      </a:r>
                      <a:r>
                        <a:rPr lang="x-none" sz="1400" b="1" kern="1200" baseline="0" dirty="0" smtClean="0">
                          <a:solidFill>
                            <a:schemeClr val="dk1"/>
                          </a:solidFill>
                          <a:effectLst/>
                          <a:latin typeface="+mn-lt"/>
                          <a:ea typeface="+mn-ea"/>
                          <a:cs typeface="+mn-cs"/>
                        </a:rPr>
                        <a:t> retraer la aguja</a:t>
                      </a:r>
                      <a:endParaRPr lang="en-US" sz="1400" kern="1200" dirty="0" smtClean="0">
                        <a:solidFill>
                          <a:schemeClr val="dk1"/>
                        </a:solidFill>
                        <a:effectLst/>
                        <a:latin typeface="+mn-lt"/>
                        <a:ea typeface="+mn-ea"/>
                        <a:cs typeface="+mn-cs"/>
                      </a:endParaRPr>
                    </a:p>
                    <a:p>
                      <a:pPr lvl="0"/>
                      <a:r>
                        <a:rPr lang="x-none" sz="1400" kern="1200" dirty="0" smtClean="0">
                          <a:solidFill>
                            <a:schemeClr val="dk1"/>
                          </a:solidFill>
                          <a:effectLst/>
                          <a:latin typeface="+mn-lt"/>
                          <a:ea typeface="+mn-ea"/>
                          <a:cs typeface="+mn-cs"/>
                        </a:rPr>
                        <a:t>Retraiga o retroceda la aguja por completo dentro de la cubierta protectora hasta que encaje en la posición segura.  </a:t>
                      </a:r>
                      <a:endParaRPr lang="en-US" sz="1400" kern="1200" dirty="0" smtClean="0">
                        <a:solidFill>
                          <a:schemeClr val="dk1"/>
                        </a:solidFill>
                        <a:effectLst/>
                        <a:latin typeface="+mn-lt"/>
                        <a:ea typeface="+mn-ea"/>
                        <a:cs typeface="+mn-cs"/>
                      </a:endParaRPr>
                    </a:p>
                    <a:p>
                      <a:r>
                        <a:rPr lang="x-none" sz="1400" kern="1200" dirty="0" smtClean="0">
                          <a:solidFill>
                            <a:schemeClr val="dk1"/>
                          </a:solidFill>
                          <a:effectLst/>
                          <a:latin typeface="+mn-lt"/>
                          <a:ea typeface="+mn-ea"/>
                          <a:cs typeface="+mn-cs"/>
                        </a:rPr>
                        <a:t>La cubierta protectora está en posición segura  cuando la banda verde (indicador de posición segura) cubre por completo la banda roja y se escucha un “clic”.</a:t>
                      </a:r>
                      <a:endParaRPr lang="en-US" sz="1400" dirty="0"/>
                    </a:p>
                  </a:txBody>
                  <a:tcPr/>
                </a:tc>
                <a:extLst>
                  <a:ext uri="{0D108BD9-81ED-4DB2-BD59-A6C34878D82A}">
                    <a16:rowId xmlns:a16="http://schemas.microsoft.com/office/drawing/2014/main" xmlns="" val="2636982525"/>
                  </a:ext>
                </a:extLst>
              </a:tr>
            </a:tbl>
          </a:graphicData>
        </a:graphic>
      </p:graphicFrame>
      <p:pic>
        <p:nvPicPr>
          <p:cNvPr id="21" name="Picture 20"/>
          <p:cNvPicPr/>
          <p:nvPr/>
        </p:nvPicPr>
        <p:blipFill>
          <a:blip r:embed="rId8"/>
          <a:stretch>
            <a:fillRect/>
          </a:stretch>
        </p:blipFill>
        <p:spPr>
          <a:xfrm>
            <a:off x="1790462" y="2244914"/>
            <a:ext cx="1013988" cy="851371"/>
          </a:xfrm>
          <a:prstGeom prst="rect">
            <a:avLst/>
          </a:prstGeom>
        </p:spPr>
      </p:pic>
      <p:pic>
        <p:nvPicPr>
          <p:cNvPr id="22" name="Picture 21"/>
          <p:cNvPicPr/>
          <p:nvPr/>
        </p:nvPicPr>
        <p:blipFill>
          <a:blip r:embed="rId9"/>
          <a:stretch>
            <a:fillRect/>
          </a:stretch>
        </p:blipFill>
        <p:spPr>
          <a:xfrm>
            <a:off x="1725618" y="3318616"/>
            <a:ext cx="1052087" cy="750479"/>
          </a:xfrm>
          <a:prstGeom prst="rect">
            <a:avLst/>
          </a:prstGeom>
        </p:spPr>
      </p:pic>
      <p:pic>
        <p:nvPicPr>
          <p:cNvPr id="23" name="Picture 22"/>
          <p:cNvPicPr/>
          <p:nvPr/>
        </p:nvPicPr>
        <p:blipFill>
          <a:blip r:embed="rId10"/>
          <a:stretch>
            <a:fillRect/>
          </a:stretch>
        </p:blipFill>
        <p:spPr>
          <a:xfrm>
            <a:off x="1701191" y="4136564"/>
            <a:ext cx="1076514" cy="679880"/>
          </a:xfrm>
          <a:prstGeom prst="rect">
            <a:avLst/>
          </a:prstGeom>
        </p:spPr>
      </p:pic>
      <p:pic>
        <p:nvPicPr>
          <p:cNvPr id="24" name="Picture 23"/>
          <p:cNvPicPr/>
          <p:nvPr/>
        </p:nvPicPr>
        <p:blipFill>
          <a:blip r:embed="rId11"/>
          <a:stretch>
            <a:fillRect/>
          </a:stretch>
        </p:blipFill>
        <p:spPr>
          <a:xfrm>
            <a:off x="1701191" y="5016581"/>
            <a:ext cx="1192530" cy="1319530"/>
          </a:xfrm>
          <a:prstGeom prst="rect">
            <a:avLst/>
          </a:prstGeom>
        </p:spPr>
      </p:pic>
    </p:spTree>
    <p:extLst>
      <p:ext uri="{BB962C8B-B14F-4D97-AF65-F5344CB8AC3E}">
        <p14:creationId xmlns:p14="http://schemas.microsoft.com/office/powerpoint/2010/main" val="482481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542052" cy="838986"/>
          </a:xfrm>
        </p:spPr>
        <p:txBody>
          <a:bodyPr/>
          <a:lstStyle/>
          <a:p>
            <a:r>
              <a:rPr lang="en-US" dirty="0" err="1" smtClean="0"/>
              <a:t>Inyección</a:t>
            </a:r>
            <a:r>
              <a:rPr lang="en-US" dirty="0" smtClean="0"/>
              <a:t> “BD Integra” </a:t>
            </a:r>
            <a:endParaRPr lang="en-US" dirty="0"/>
          </a:p>
        </p:txBody>
      </p:sp>
      <p:pic>
        <p:nvPicPr>
          <p:cNvPr id="5" name="Picture 4" descr="cid:cf885e7e-8df0-498e-8be5-9ad6450e3bd1@namprd07.prod.outlook.com"/>
          <p:cNvPicPr/>
          <p:nvPr/>
        </p:nvPicPr>
        <p:blipFill>
          <a:blip r:embed="rId2" r:link="rId4">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64352" y="173837"/>
            <a:ext cx="1945640" cy="1208864"/>
          </a:xfrm>
          <a:prstGeom prst="rect">
            <a:avLst/>
          </a:prstGeom>
          <a:noFill/>
          <a:ln>
            <a:noFill/>
          </a:ln>
        </p:spPr>
      </p:pic>
      <p:pic>
        <p:nvPicPr>
          <p:cNvPr id="7" name="Picture 6" descr="cid:7f7b4a11-3c1a-4415-aaeb-f1df5a7aced5@namprd07.prod.outlook.com"/>
          <p:cNvPicPr/>
          <p:nvPr/>
        </p:nvPicPr>
        <p:blipFill>
          <a:blip r:embed="rId5" r:link="rId7">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541227" y="173837"/>
            <a:ext cx="1962150" cy="1221564"/>
          </a:xfrm>
          <a:prstGeom prst="rect">
            <a:avLst/>
          </a:prstGeom>
          <a:noFill/>
          <a:ln>
            <a:noFill/>
          </a:ln>
        </p:spPr>
      </p:pic>
      <p:graphicFrame>
        <p:nvGraphicFramePr>
          <p:cNvPr id="15" name="Content Placeholder 14"/>
          <p:cNvGraphicFramePr>
            <a:graphicFrameLocks noGrp="1"/>
          </p:cNvGraphicFramePr>
          <p:nvPr>
            <p:ph idx="1"/>
            <p:extLst>
              <p:ext uri="{D42A27DB-BD31-4B8C-83A1-F6EECF244321}">
                <p14:modId xmlns:p14="http://schemas.microsoft.com/office/powerpoint/2010/main" val="312663030"/>
              </p:ext>
            </p:extLst>
          </p:nvPr>
        </p:nvGraphicFramePr>
        <p:xfrm>
          <a:off x="838200" y="1584357"/>
          <a:ext cx="10515600" cy="4926573"/>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646068781"/>
                    </a:ext>
                  </a:extLst>
                </a:gridCol>
                <a:gridCol w="3505200">
                  <a:extLst>
                    <a:ext uri="{9D8B030D-6E8A-4147-A177-3AD203B41FA5}">
                      <a16:colId xmlns:a16="http://schemas.microsoft.com/office/drawing/2014/main" xmlns="" val="449359750"/>
                    </a:ext>
                  </a:extLst>
                </a:gridCol>
                <a:gridCol w="3505200">
                  <a:extLst>
                    <a:ext uri="{9D8B030D-6E8A-4147-A177-3AD203B41FA5}">
                      <a16:colId xmlns:a16="http://schemas.microsoft.com/office/drawing/2014/main" xmlns="" val="541519989"/>
                    </a:ext>
                  </a:extLst>
                </a:gridCol>
              </a:tblGrid>
              <a:tr h="35042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222769132"/>
                  </a:ext>
                </a:extLst>
              </a:tr>
              <a:tr h="1569460">
                <a:tc>
                  <a:txBody>
                    <a:bodyPr/>
                    <a:lstStyle/>
                    <a:p>
                      <a:endParaRPr lang="en-US" dirty="0"/>
                    </a:p>
                  </a:txBody>
                  <a:tcPr/>
                </a:tc>
                <a:tc>
                  <a:txBody>
                    <a:bodyPr/>
                    <a:lstStyle/>
                    <a:p>
                      <a:pPr marL="0" marR="0">
                        <a:lnSpc>
                          <a:spcPct val="107000"/>
                        </a:lnSpc>
                        <a:spcBef>
                          <a:spcPts val="0"/>
                        </a:spcBef>
                        <a:spcAft>
                          <a:spcPts val="0"/>
                        </a:spcAft>
                      </a:pPr>
                      <a:r>
                        <a:rPr lang="en-US" sz="1300" b="1" dirty="0">
                          <a:solidFill>
                            <a:schemeClr val="tx1"/>
                          </a:solidFill>
                          <a:effectLst/>
                          <a:latin typeface="FSAlbertPro-Bold"/>
                          <a:ea typeface="Calibri" panose="020F0502020204030204" pitchFamily="34" charset="0"/>
                          <a:cs typeface="FSAlbertPro-Bold"/>
                        </a:rPr>
                        <a:t>1. Attachment</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solidFill>
                            <a:schemeClr val="tx1"/>
                          </a:solidFill>
                          <a:effectLst/>
                          <a:latin typeface="FSAlbertPro-Light"/>
                          <a:ea typeface="Calibri" panose="020F0502020204030204" pitchFamily="34" charset="0"/>
                          <a:cs typeface="FSAlbertPro-Light"/>
                        </a:rPr>
                        <a:t>Attach the ‘BD Integra’ needle onto the ‘BD Integra’ syringe with a push and a clockwise twist. If pre-attached, tighten the needle onto the syringe prior to use. Pull the shield straight off the needle.</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x-none" sz="1300" b="1" dirty="0">
                          <a:solidFill>
                            <a:schemeClr val="tx1"/>
                          </a:solidFill>
                          <a:effectLst/>
                          <a:latin typeface="FSAlbertPro-Bold"/>
                          <a:ea typeface="Calibri" panose="020F0502020204030204" pitchFamily="34" charset="0"/>
                          <a:cs typeface="FSAlbertPro-Bold"/>
                        </a:rPr>
                        <a:t>1. Para conectar la aguja</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Para conectar la aguja ‘BD Integra’ a la jeringa ‘BD Integra’, </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empuje</a:t>
                      </a:r>
                      <a:r>
                        <a:rPr lang="x-none" sz="13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 aguja y a la vez que gira hacia la derecha</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jeringa. Si la </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aguja y la jeringa vienen </a:t>
                      </a: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ya </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conectadas, </a:t>
                      </a: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enrosque bien la aguja </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r>
                        <a:rPr lang="x-none" sz="13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jeringa antes de usarla.  Retire la cubierta o tapa protectora halándola directo hacia arriba.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58551127"/>
                  </a:ext>
                </a:extLst>
              </a:tr>
              <a:tr h="637597">
                <a:tc>
                  <a:txBody>
                    <a:bodyPr/>
                    <a:lstStyle/>
                    <a:p>
                      <a:endParaRPr lang="en-US" dirty="0"/>
                    </a:p>
                  </a:txBody>
                  <a:tcPr/>
                </a:tc>
                <a:tc>
                  <a:txBody>
                    <a:bodyPr/>
                    <a:lstStyle/>
                    <a:p>
                      <a:pPr marL="0" marR="0">
                        <a:lnSpc>
                          <a:spcPct val="107000"/>
                        </a:lnSpc>
                        <a:spcBef>
                          <a:spcPts val="0"/>
                        </a:spcBef>
                        <a:spcAft>
                          <a:spcPts val="0"/>
                        </a:spcAft>
                      </a:pPr>
                      <a:r>
                        <a:rPr lang="en-US" sz="1300" b="1" dirty="0">
                          <a:solidFill>
                            <a:schemeClr val="tx1"/>
                          </a:solidFill>
                          <a:effectLst/>
                          <a:latin typeface="FSAlbertPro-Bold"/>
                          <a:ea typeface="Calibri" panose="020F0502020204030204" pitchFamily="34" charset="0"/>
                          <a:cs typeface="FSAlbertPro-Bold"/>
                        </a:rPr>
                        <a:t>2. Aspiration</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solidFill>
                            <a:schemeClr val="tx1"/>
                          </a:solidFill>
                          <a:effectLst/>
                          <a:latin typeface="FSAlbertPro-Light"/>
                          <a:ea typeface="Calibri" panose="020F0502020204030204" pitchFamily="34" charset="0"/>
                          <a:cs typeface="FSAlbertPro-Light"/>
                        </a:rPr>
                        <a:t>Draw up medication in accordance with your institution’s protocol.</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x-none" sz="1300" b="1" dirty="0">
                          <a:solidFill>
                            <a:schemeClr val="tx1"/>
                          </a:solidFill>
                          <a:effectLst/>
                          <a:latin typeface="FSAlbertPro-Bold"/>
                          <a:ea typeface="Calibri" panose="020F0502020204030204" pitchFamily="34" charset="0"/>
                          <a:cs typeface="FSAlbertPro-Bold"/>
                        </a:rPr>
                        <a:t>2. Para aspirar el medicamento</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Llene la jeringa </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 el medicamento</a:t>
                      </a:r>
                      <a:r>
                        <a:rPr lang="x-none" sz="13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x-none" sz="13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conforme </a:t>
                      </a: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a:t>
                      </a:r>
                      <a:r>
                        <a:rPr lang="x-none" sz="13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protocolo establecido por su institución.  </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2311089"/>
                  </a:ext>
                </a:extLst>
              </a:tr>
              <a:tr h="637597">
                <a:tc>
                  <a:txBody>
                    <a:bodyPr/>
                    <a:lstStyle/>
                    <a:p>
                      <a:endParaRPr lang="en-US" dirty="0"/>
                    </a:p>
                  </a:txBody>
                  <a:tcPr/>
                </a:tc>
                <a:tc>
                  <a:txBody>
                    <a:bodyPr/>
                    <a:lstStyle/>
                    <a:p>
                      <a:pPr marL="0" marR="0">
                        <a:lnSpc>
                          <a:spcPct val="107000"/>
                        </a:lnSpc>
                        <a:spcBef>
                          <a:spcPts val="0"/>
                        </a:spcBef>
                        <a:spcAft>
                          <a:spcPts val="0"/>
                        </a:spcAft>
                      </a:pPr>
                      <a:r>
                        <a:rPr lang="en-US" sz="1300" b="1" dirty="0">
                          <a:solidFill>
                            <a:schemeClr val="tx1"/>
                          </a:solidFill>
                          <a:effectLst/>
                          <a:latin typeface="FSAlbertPro-Bold"/>
                          <a:ea typeface="Calibri" panose="020F0502020204030204" pitchFamily="34" charset="0"/>
                          <a:cs typeface="FSAlbertPro-Bold"/>
                        </a:rPr>
                        <a:t>3. Injection</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solidFill>
                            <a:schemeClr val="tx1"/>
                          </a:solidFill>
                          <a:effectLst/>
                          <a:latin typeface="FSAlbertPro-Light"/>
                          <a:ea typeface="Calibri" panose="020F0502020204030204" pitchFamily="34" charset="0"/>
                          <a:cs typeface="FSAlbertPro-Light"/>
                        </a:rPr>
                        <a:t>Administer medication in accordance with your institution’s protocol.</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x-none" sz="1300" b="1" dirty="0">
                          <a:solidFill>
                            <a:schemeClr val="tx1"/>
                          </a:solidFill>
                          <a:effectLst/>
                          <a:latin typeface="FSAlbertPro-Bold"/>
                          <a:ea typeface="Calibri" panose="020F0502020204030204" pitchFamily="34" charset="0"/>
                          <a:cs typeface="FSAlbertPro-Bold"/>
                        </a:rPr>
                        <a:t>3. Para inyectar</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Administre el medicamento de acuerdo al</a:t>
                      </a:r>
                      <a:r>
                        <a:rPr lang="x-none" sz="13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protocolo establecido por su institución.</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46908695"/>
                  </a:ext>
                </a:extLst>
              </a:tr>
              <a:tr h="1716159">
                <a:tc>
                  <a:txBody>
                    <a:bodyPr/>
                    <a:lstStyle/>
                    <a:p>
                      <a:endParaRPr lang="en-US" dirty="0"/>
                    </a:p>
                  </a:txBody>
                  <a:tcPr/>
                </a:tc>
                <a:tc>
                  <a:txBody>
                    <a:bodyPr/>
                    <a:lstStyle/>
                    <a:p>
                      <a:pPr marL="0" marR="0">
                        <a:lnSpc>
                          <a:spcPct val="107000"/>
                        </a:lnSpc>
                        <a:spcBef>
                          <a:spcPts val="0"/>
                        </a:spcBef>
                        <a:spcAft>
                          <a:spcPts val="0"/>
                        </a:spcAft>
                      </a:pPr>
                      <a:r>
                        <a:rPr lang="en-US" sz="1300" b="1" dirty="0">
                          <a:solidFill>
                            <a:schemeClr val="tx1"/>
                          </a:solidFill>
                          <a:effectLst/>
                          <a:latin typeface="FSAlbertPro-Bold"/>
                          <a:ea typeface="Calibri" panose="020F0502020204030204" pitchFamily="34" charset="0"/>
                          <a:cs typeface="FSAlbertPro-Bold"/>
                        </a:rPr>
                        <a:t>4. Activation</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dirty="0">
                          <a:solidFill>
                            <a:schemeClr val="tx1"/>
                          </a:solidFill>
                          <a:effectLst/>
                          <a:latin typeface="FSAlbertPro-Light"/>
                          <a:ea typeface="Calibri" panose="020F0502020204030204" pitchFamily="34" charset="0"/>
                          <a:cs typeface="FSAlbertPro-Light"/>
                        </a:rPr>
                        <a:t>Push plunger rod to activate the safety mechanism. Depress until you sense two “clicks.”</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300" i="1" dirty="0">
                          <a:solidFill>
                            <a:schemeClr val="tx1"/>
                          </a:solidFill>
                          <a:effectLst/>
                          <a:latin typeface="FSAlbertPro-LightItalic"/>
                          <a:ea typeface="Calibri" panose="020F0502020204030204" pitchFamily="34" charset="0"/>
                          <a:cs typeface="FSAlbertPro-LightItalic"/>
                        </a:rPr>
                        <a:t>Activation can occur before or after needle is withdrawn from the patient.</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x-none" sz="1300" b="1" dirty="0">
                          <a:solidFill>
                            <a:schemeClr val="tx1"/>
                          </a:solidFill>
                          <a:effectLst/>
                          <a:latin typeface="FSAlbertPro-Bold"/>
                          <a:ea typeface="Calibri" panose="020F0502020204030204" pitchFamily="34" charset="0"/>
                          <a:cs typeface="FSAlbertPro-Bold"/>
                        </a:rPr>
                        <a:t>4. Para activar el mecanismo de seguridad</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x-none"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Empuje la barra del émbolo para activar el mecanismo de seguridad. Presione hacia abajo hasta que escuche dos "clics".</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x-none" sz="13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activación de este mecanismo puede ocurrir antes o después de retirar la aguja del paciente.</a:t>
                      </a:r>
                      <a:endParaRPr lang="en-US"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2078521"/>
                  </a:ext>
                </a:extLst>
              </a:tr>
            </a:tbl>
          </a:graphicData>
        </a:graphic>
      </p:graphicFrame>
      <p:pic>
        <p:nvPicPr>
          <p:cNvPr id="20" name="Picture 19"/>
          <p:cNvPicPr/>
          <p:nvPr/>
        </p:nvPicPr>
        <p:blipFill>
          <a:blip r:embed="rId8"/>
          <a:stretch>
            <a:fillRect/>
          </a:stretch>
        </p:blipFill>
        <p:spPr>
          <a:xfrm>
            <a:off x="1929522" y="1974888"/>
            <a:ext cx="1583222" cy="1419229"/>
          </a:xfrm>
          <a:prstGeom prst="rect">
            <a:avLst/>
          </a:prstGeom>
        </p:spPr>
      </p:pic>
      <p:pic>
        <p:nvPicPr>
          <p:cNvPr id="21" name="Picture 20"/>
          <p:cNvPicPr/>
          <p:nvPr/>
        </p:nvPicPr>
        <p:blipFill>
          <a:blip r:embed="rId9"/>
          <a:stretch>
            <a:fillRect/>
          </a:stretch>
        </p:blipFill>
        <p:spPr>
          <a:xfrm>
            <a:off x="2308680" y="3447730"/>
            <a:ext cx="752475" cy="733425"/>
          </a:xfrm>
          <a:prstGeom prst="rect">
            <a:avLst/>
          </a:prstGeom>
        </p:spPr>
      </p:pic>
      <p:pic>
        <p:nvPicPr>
          <p:cNvPr id="22" name="Picture 21"/>
          <p:cNvPicPr/>
          <p:nvPr/>
        </p:nvPicPr>
        <p:blipFill>
          <a:blip r:embed="rId10"/>
          <a:stretch>
            <a:fillRect/>
          </a:stretch>
        </p:blipFill>
        <p:spPr>
          <a:xfrm>
            <a:off x="2308680" y="4184950"/>
            <a:ext cx="752475" cy="723900"/>
          </a:xfrm>
          <a:prstGeom prst="rect">
            <a:avLst/>
          </a:prstGeom>
        </p:spPr>
      </p:pic>
      <p:pic>
        <p:nvPicPr>
          <p:cNvPr id="23" name="Picture 22"/>
          <p:cNvPicPr/>
          <p:nvPr/>
        </p:nvPicPr>
        <p:blipFill>
          <a:blip r:embed="rId11"/>
          <a:stretch>
            <a:fillRect/>
          </a:stretch>
        </p:blipFill>
        <p:spPr>
          <a:xfrm>
            <a:off x="1957500" y="4908850"/>
            <a:ext cx="1510793" cy="1677396"/>
          </a:xfrm>
          <a:prstGeom prst="rect">
            <a:avLst/>
          </a:prstGeom>
        </p:spPr>
      </p:pic>
    </p:spTree>
    <p:extLst>
      <p:ext uri="{BB962C8B-B14F-4D97-AF65-F5344CB8AC3E}">
        <p14:creationId xmlns:p14="http://schemas.microsoft.com/office/powerpoint/2010/main" val="526317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40" y="1"/>
            <a:ext cx="10466560" cy="1077361"/>
          </a:xfrm>
        </p:spPr>
        <p:txBody>
          <a:bodyPr/>
          <a:lstStyle/>
          <a:p>
            <a:r>
              <a:rPr lang="es-ES_tradnl" dirty="0" smtClean="0"/>
              <a:t>Inyección “BD Integra” (continuación)</a:t>
            </a:r>
            <a:endParaRPr lang="es-ES_tradn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5474882"/>
              </p:ext>
            </p:extLst>
          </p:nvPr>
        </p:nvGraphicFramePr>
        <p:xfrm>
          <a:off x="838200" y="888522"/>
          <a:ext cx="10515600" cy="6095880"/>
        </p:xfrm>
        <a:graphic>
          <a:graphicData uri="http://schemas.openxmlformats.org/drawingml/2006/table">
            <a:tbl>
              <a:tblPr firstRow="1" bandRow="1">
                <a:tableStyleId>{5C22544A-7EE6-4342-B048-85BDC9FD1C3A}</a:tableStyleId>
              </a:tblPr>
              <a:tblGrid>
                <a:gridCol w="3147204">
                  <a:extLst>
                    <a:ext uri="{9D8B030D-6E8A-4147-A177-3AD203B41FA5}">
                      <a16:colId xmlns:a16="http://schemas.microsoft.com/office/drawing/2014/main" xmlns="" val="3531713208"/>
                    </a:ext>
                  </a:extLst>
                </a:gridCol>
                <a:gridCol w="3364302">
                  <a:extLst>
                    <a:ext uri="{9D8B030D-6E8A-4147-A177-3AD203B41FA5}">
                      <a16:colId xmlns:a16="http://schemas.microsoft.com/office/drawing/2014/main" xmlns="" val="276822751"/>
                    </a:ext>
                  </a:extLst>
                </a:gridCol>
                <a:gridCol w="4004094">
                  <a:extLst>
                    <a:ext uri="{9D8B030D-6E8A-4147-A177-3AD203B41FA5}">
                      <a16:colId xmlns:a16="http://schemas.microsoft.com/office/drawing/2014/main" xmlns="" val="359468178"/>
                    </a:ext>
                  </a:extLst>
                </a:gridCol>
              </a:tblGrid>
              <a:tr h="267418">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468727905"/>
                  </a:ext>
                </a:extLst>
              </a:tr>
              <a:tr h="1411280">
                <a:tc>
                  <a:txBody>
                    <a:bodyPr/>
                    <a:lstStyle/>
                    <a:p>
                      <a:endParaRPr lang="en-US" dirty="0"/>
                    </a:p>
                  </a:txBody>
                  <a:tcPr/>
                </a:tc>
                <a:tc>
                  <a:txBody>
                    <a:bodyPr/>
                    <a:lstStyle/>
                    <a:p>
                      <a:pPr marL="0" marR="0">
                        <a:lnSpc>
                          <a:spcPct val="107000"/>
                        </a:lnSpc>
                        <a:spcBef>
                          <a:spcPts val="0"/>
                        </a:spcBef>
                        <a:spcAft>
                          <a:spcPts val="0"/>
                        </a:spcAft>
                      </a:pPr>
                      <a:r>
                        <a:rPr lang="en-US" sz="1200" b="1" dirty="0">
                          <a:solidFill>
                            <a:schemeClr val="tx1"/>
                          </a:solidFill>
                          <a:effectLst/>
                          <a:latin typeface="FSAlbertPro-Bold"/>
                          <a:ea typeface="Calibri" panose="020F0502020204030204" pitchFamily="34" charset="0"/>
                          <a:cs typeface="FSAlbertPro-Bold"/>
                        </a:rPr>
                        <a:t>5. Needle retraction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solidFill>
                            <a:schemeClr val="tx1"/>
                          </a:solidFill>
                          <a:effectLst/>
                          <a:latin typeface="FSAlbertPro-Light"/>
                          <a:ea typeface="Calibri" panose="020F0502020204030204" pitchFamily="34" charset="0"/>
                          <a:cs typeface="FSAlbertPro-Light"/>
                        </a:rPr>
                        <a:t>The needle will disappear into the syringe and the plunger will be recessed into the barrel when activation is complete.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dirty="0">
                          <a:solidFill>
                            <a:schemeClr val="tx1"/>
                          </a:solidFill>
                          <a:effectLst/>
                          <a:latin typeface="FSAlbertPro-LightItalic"/>
                          <a:ea typeface="Calibri" panose="020F0502020204030204" pitchFamily="34" charset="0"/>
                          <a:cs typeface="FSAlbertPro-LightItalic"/>
                        </a:rPr>
                        <a:t>Discard immediately into an approved sharps collector after single use.</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s-ES_tradnl" sz="1200" b="1" noProof="0" dirty="0" smtClean="0">
                          <a:solidFill>
                            <a:schemeClr val="tx1"/>
                          </a:solidFill>
                          <a:effectLst/>
                          <a:latin typeface="FSAlbertPro-Bold"/>
                          <a:ea typeface="Calibri" panose="020F0502020204030204" pitchFamily="34" charset="0"/>
                          <a:cs typeface="FSAlbertPro-Bold"/>
                        </a:rPr>
                        <a:t>5. Como</a:t>
                      </a:r>
                      <a:r>
                        <a:rPr lang="es-ES_tradnl" sz="1200" b="1" baseline="0" noProof="0" dirty="0" smtClean="0">
                          <a:solidFill>
                            <a:schemeClr val="tx1"/>
                          </a:solidFill>
                          <a:effectLst/>
                          <a:latin typeface="FSAlbertPro-Bold"/>
                          <a:ea typeface="Calibri" panose="020F0502020204030204" pitchFamily="34" charset="0"/>
                          <a:cs typeface="FSAlbertPro-Bold"/>
                        </a:rPr>
                        <a:t> retraer</a:t>
                      </a:r>
                      <a:r>
                        <a:rPr lang="es-ES_tradnl" sz="1200" b="1" noProof="0" dirty="0" smtClean="0">
                          <a:solidFill>
                            <a:schemeClr val="tx1"/>
                          </a:solidFill>
                          <a:effectLst/>
                          <a:latin typeface="FSAlbertPro-Bold"/>
                          <a:ea typeface="Calibri" panose="020F0502020204030204" pitchFamily="34" charset="0"/>
                          <a:cs typeface="FSAlbertPro-Bold"/>
                        </a:rPr>
                        <a:t> de la aguja</a:t>
                      </a:r>
                      <a:endPar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200" noProof="0" dirty="0" smtClean="0">
                          <a:solidFill>
                            <a:schemeClr val="tx1"/>
                          </a:solidFill>
                          <a:effectLst/>
                          <a:latin typeface="FSAlbertPro-Light"/>
                          <a:ea typeface="Calibri" panose="020F0502020204030204" pitchFamily="34" charset="0"/>
                          <a:cs typeface="Times New Roman" panose="02020603050405020304" pitchFamily="18" charset="0"/>
                        </a:rPr>
                        <a:t>Al activarse el mecanismo de seguridad, la aguja se esconde dentro de la jeringa, y el émbolo retrocede al ras del cilindro. </a:t>
                      </a:r>
                    </a:p>
                    <a:p>
                      <a:pPr marL="0" marR="0">
                        <a:lnSpc>
                          <a:spcPct val="107000"/>
                        </a:lnSpc>
                        <a:spcBef>
                          <a:spcPts val="0"/>
                        </a:spcBef>
                        <a:spcAft>
                          <a:spcPts val="0"/>
                        </a:spcAft>
                      </a:pPr>
                      <a:r>
                        <a:rPr lang="es-ES_tradnl" sz="1200" i="1" noProof="0" dirty="0" smtClean="0">
                          <a:solidFill>
                            <a:schemeClr val="tx1"/>
                          </a:solidFill>
                          <a:effectLst/>
                          <a:latin typeface="FSAlbertPro-Light"/>
                          <a:ea typeface="Calibri" panose="020F0502020204030204" pitchFamily="34" charset="0"/>
                          <a:cs typeface="Times New Roman" panose="02020603050405020304" pitchFamily="18" charset="0"/>
                        </a:rPr>
                        <a:t>Luego de usar la jeringa una</a:t>
                      </a:r>
                      <a:r>
                        <a:rPr lang="es-ES_tradnl" sz="1200" i="1" baseline="0" noProof="0" dirty="0" smtClean="0">
                          <a:solidFill>
                            <a:schemeClr val="tx1"/>
                          </a:solidFill>
                          <a:effectLst/>
                          <a:latin typeface="FSAlbertPro-Light"/>
                          <a:ea typeface="Calibri" panose="020F0502020204030204" pitchFamily="34" charset="0"/>
                          <a:cs typeface="Times New Roman" panose="02020603050405020304" pitchFamily="18" charset="0"/>
                        </a:rPr>
                        <a:t> vez</a:t>
                      </a:r>
                      <a:r>
                        <a:rPr lang="es-ES_tradnl" sz="1200" i="1" noProof="0" dirty="0" smtClean="0">
                          <a:solidFill>
                            <a:schemeClr val="tx1"/>
                          </a:solidFill>
                          <a:effectLst/>
                          <a:latin typeface="FSAlbertPro-Light"/>
                          <a:ea typeface="Calibri" panose="020F0502020204030204" pitchFamily="34" charset="0"/>
                          <a:cs typeface="Times New Roman" panose="02020603050405020304" pitchFamily="18" charset="0"/>
                        </a:rPr>
                        <a:t>, descártela de inmediato en un envase aprobado para desechar objetos punzantes. </a:t>
                      </a:r>
                      <a:endParaRPr lang="es-ES_tradnl" sz="1200" noProof="0" dirty="0">
                        <a:solidFill>
                          <a:schemeClr val="tx1"/>
                        </a:solidFill>
                        <a:effectLst/>
                        <a:latin typeface="FSAlbertPro-Ligh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10705498"/>
                  </a:ext>
                </a:extLst>
              </a:tr>
              <a:tr h="4318840">
                <a:tc>
                  <a:txBody>
                    <a:bodyPr/>
                    <a:lstStyle/>
                    <a:p>
                      <a:endParaRPr lang="en-US" dirty="0"/>
                    </a:p>
                  </a:txBody>
                  <a:tcPr/>
                </a:tc>
                <a:tc>
                  <a:txBody>
                    <a:bodyPr/>
                    <a:lstStyle/>
                    <a:p>
                      <a:pPr marL="0" marR="0">
                        <a:lnSpc>
                          <a:spcPct val="107000"/>
                        </a:lnSpc>
                        <a:spcBef>
                          <a:spcPts val="0"/>
                        </a:spcBef>
                        <a:spcAft>
                          <a:spcPts val="0"/>
                        </a:spcAft>
                      </a:pPr>
                      <a:r>
                        <a:rPr lang="en-US" sz="1050" b="1" dirty="0">
                          <a:solidFill>
                            <a:schemeClr val="tx1"/>
                          </a:solidFill>
                          <a:effectLst/>
                          <a:latin typeface="FSAlbertPro-Bold"/>
                          <a:ea typeface="Calibri" panose="020F0502020204030204" pitchFamily="34" charset="0"/>
                          <a:cs typeface="FSAlbertPro-Bold"/>
                        </a:rPr>
                        <a:t>Remember</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i="1" dirty="0">
                          <a:solidFill>
                            <a:schemeClr val="tx1"/>
                          </a:solidFill>
                          <a:effectLst/>
                          <a:latin typeface="FSAlbertPro-LightItalic"/>
                          <a:ea typeface="Calibri" panose="020F0502020204030204" pitchFamily="34" charset="0"/>
                          <a:cs typeface="FSAlbertPro-LightItalic"/>
                        </a:rPr>
                        <a:t>• If activation is performed </a:t>
                      </a:r>
                      <a:r>
                        <a:rPr lang="en-US" sz="1050" b="1" i="1" dirty="0">
                          <a:solidFill>
                            <a:schemeClr val="tx1"/>
                          </a:solidFill>
                          <a:effectLst/>
                          <a:latin typeface="FSAlbertPro-BoldItalic"/>
                          <a:ea typeface="Calibri" panose="020F0502020204030204" pitchFamily="34" charset="0"/>
                          <a:cs typeface="FSAlbertPro-BoldItalic"/>
                        </a:rPr>
                        <a:t>before </a:t>
                      </a:r>
                      <a:r>
                        <a:rPr lang="en-US" sz="1050" dirty="0">
                          <a:solidFill>
                            <a:schemeClr val="tx1"/>
                          </a:solidFill>
                          <a:effectLst/>
                          <a:latin typeface="FSAlbertPro-Light"/>
                          <a:ea typeface="Calibri" panose="020F0502020204030204" pitchFamily="34" charset="0"/>
                          <a:cs typeface="FSAlbertPro-Light"/>
                        </a:rPr>
                        <a:t>needle is withdrawn from patient, do not advance needle while depressing plunger rod.</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i="1" dirty="0">
                          <a:solidFill>
                            <a:schemeClr val="tx1"/>
                          </a:solidFill>
                          <a:effectLst/>
                          <a:latin typeface="FSAlbertPro-LightItalic"/>
                          <a:ea typeface="Calibri" panose="020F0502020204030204" pitchFamily="34" charset="0"/>
                          <a:cs typeface="FSAlbertPro-LightItalic"/>
                        </a:rPr>
                        <a:t>• If activation is </a:t>
                      </a:r>
                      <a:r>
                        <a:rPr lang="en-US" sz="1050" b="1" i="1" dirty="0">
                          <a:solidFill>
                            <a:schemeClr val="tx1"/>
                          </a:solidFill>
                          <a:effectLst/>
                          <a:latin typeface="FSAlbertPro-BoldItalic"/>
                          <a:ea typeface="Calibri" panose="020F0502020204030204" pitchFamily="34" charset="0"/>
                          <a:cs typeface="FSAlbertPro-BoldItalic"/>
                        </a:rPr>
                        <a:t>after </a:t>
                      </a:r>
                      <a:r>
                        <a:rPr lang="en-US" sz="1050" dirty="0">
                          <a:solidFill>
                            <a:schemeClr val="tx1"/>
                          </a:solidFill>
                          <a:effectLst/>
                          <a:latin typeface="FSAlbertPro-Light"/>
                          <a:ea typeface="Calibri" panose="020F0502020204030204" pitchFamily="34" charset="0"/>
                          <a:cs typeface="FSAlbertPro-Light"/>
                        </a:rPr>
                        <a:t>needle is withdrawn from patient, minimal </a:t>
                      </a:r>
                      <a:r>
                        <a:rPr lang="en-US" sz="1050" i="1" dirty="0">
                          <a:solidFill>
                            <a:schemeClr val="tx1"/>
                          </a:solidFill>
                          <a:effectLst/>
                          <a:latin typeface="FSAlbertPro-LightItalic"/>
                          <a:ea typeface="Calibri" panose="020F0502020204030204" pitchFamily="34" charset="0"/>
                          <a:cs typeface="FSAlbertPro-LightItalic"/>
                        </a:rPr>
                        <a:t>performed </a:t>
                      </a:r>
                      <a:r>
                        <a:rPr lang="en-US" sz="1050" dirty="0">
                          <a:solidFill>
                            <a:schemeClr val="tx1"/>
                          </a:solidFill>
                          <a:effectLst/>
                          <a:latin typeface="FSAlbertPro-Light"/>
                          <a:ea typeface="Calibri" panose="020F0502020204030204" pitchFamily="34" charset="0"/>
                          <a:cs typeface="FSAlbertPro-Light"/>
                        </a:rPr>
                        <a:t>splatter may occur. When activating the device outside of the patient, hold the device downward at arm’s length and activate while pointing away from self and others. Keep device within sight at all times to avoid accidental needle stick injury.</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b="1" dirty="0">
                          <a:solidFill>
                            <a:schemeClr val="tx1"/>
                          </a:solidFill>
                          <a:effectLst/>
                          <a:latin typeface="FSAlbertPro-Bold"/>
                          <a:ea typeface="Calibri" panose="020F0502020204030204" pitchFamily="34" charset="0"/>
                          <a:cs typeface="FSAlbertPro-Bold"/>
                        </a:rPr>
                        <a:t>• Do not </a:t>
                      </a:r>
                      <a:r>
                        <a:rPr lang="en-US" sz="1050" dirty="0">
                          <a:solidFill>
                            <a:schemeClr val="tx1"/>
                          </a:solidFill>
                          <a:effectLst/>
                          <a:latin typeface="FSAlbertPro-Light"/>
                          <a:ea typeface="Calibri" panose="020F0502020204030204" pitchFamily="34" charset="0"/>
                          <a:cs typeface="FSAlbertPro-Light"/>
                        </a:rPr>
                        <a:t>use this product to draw blood or for venipuncture.</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chemeClr val="tx1"/>
                          </a:solidFill>
                          <a:effectLst/>
                          <a:latin typeface="FSAlbertPro-Light"/>
                          <a:ea typeface="Calibri" panose="020F0502020204030204" pitchFamily="34" charset="0"/>
                          <a:cs typeface="FSAlbertPro-Light"/>
                        </a:rPr>
                        <a:t>• BD Integra™ needle and syringe </a:t>
                      </a:r>
                      <a:r>
                        <a:rPr lang="en-US" sz="1050" b="1" dirty="0">
                          <a:solidFill>
                            <a:schemeClr val="tx1"/>
                          </a:solidFill>
                          <a:effectLst/>
                          <a:latin typeface="FSAlbertPro-Bold"/>
                          <a:ea typeface="Calibri" panose="020F0502020204030204" pitchFamily="34" charset="0"/>
                          <a:cs typeface="FSAlbertPro-Bold"/>
                        </a:rPr>
                        <a:t>do not </a:t>
                      </a:r>
                      <a:r>
                        <a:rPr lang="en-US" sz="1050" dirty="0">
                          <a:solidFill>
                            <a:schemeClr val="tx1"/>
                          </a:solidFill>
                          <a:effectLst/>
                          <a:latin typeface="FSAlbertPro-Light"/>
                          <a:ea typeface="Calibri" panose="020F0502020204030204" pitchFamily="34" charset="0"/>
                          <a:cs typeface="FSAlbertPro-Light"/>
                        </a:rPr>
                        <a:t>have a standard </a:t>
                      </a:r>
                      <a:r>
                        <a:rPr lang="en-US" sz="1050" dirty="0" err="1">
                          <a:solidFill>
                            <a:schemeClr val="tx1"/>
                          </a:solidFill>
                          <a:effectLst/>
                          <a:latin typeface="FSAlbertPro-Light"/>
                          <a:ea typeface="Calibri" panose="020F0502020204030204" pitchFamily="34" charset="0"/>
                          <a:cs typeface="FSAlbertPro-Light"/>
                        </a:rPr>
                        <a:t>luer</a:t>
                      </a:r>
                      <a:r>
                        <a:rPr lang="en-US" sz="1050" dirty="0">
                          <a:solidFill>
                            <a:schemeClr val="tx1"/>
                          </a:solidFill>
                          <a:effectLst/>
                          <a:latin typeface="FSAlbertPro-Light"/>
                          <a:ea typeface="Calibri" panose="020F0502020204030204" pitchFamily="34" charset="0"/>
                          <a:cs typeface="FSAlbertPro-Light"/>
                        </a:rPr>
                        <a:t> connection. Conventional </a:t>
                      </a:r>
                      <a:r>
                        <a:rPr lang="en-US" sz="1050" dirty="0" err="1">
                          <a:solidFill>
                            <a:schemeClr val="tx1"/>
                          </a:solidFill>
                          <a:effectLst/>
                          <a:latin typeface="FSAlbertPro-Light"/>
                          <a:ea typeface="Calibri" panose="020F0502020204030204" pitchFamily="34" charset="0"/>
                          <a:cs typeface="FSAlbertPro-Light"/>
                        </a:rPr>
                        <a:t>luer</a:t>
                      </a:r>
                      <a:r>
                        <a:rPr lang="en-US" sz="1050" dirty="0">
                          <a:solidFill>
                            <a:schemeClr val="tx1"/>
                          </a:solidFill>
                          <a:effectLst/>
                          <a:latin typeface="FSAlbertPro-Light"/>
                          <a:ea typeface="Calibri" panose="020F0502020204030204" pitchFamily="34" charset="0"/>
                          <a:cs typeface="FSAlbertPro-Light"/>
                        </a:rPr>
                        <a:t> lock needles cannot be used with the BD Integra™ syringe.</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chemeClr val="tx1"/>
                          </a:solidFill>
                          <a:effectLst/>
                          <a:latin typeface="FSAlbertPro-Light"/>
                          <a:ea typeface="Calibri" panose="020F0502020204030204" pitchFamily="34" charset="0"/>
                          <a:cs typeface="FSAlbertPro-Light"/>
                        </a:rPr>
                        <a:t>• When delivering highly viscous medications, use a 22G</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chemeClr val="tx1"/>
                          </a:solidFill>
                          <a:effectLst/>
                          <a:latin typeface="FSAlbertPro-Light"/>
                          <a:ea typeface="Calibri" panose="020F0502020204030204" pitchFamily="34" charset="0"/>
                          <a:cs typeface="FSAlbertPro-Light"/>
                        </a:rPr>
                        <a:t>or 21G BD Integra™ retracting needle, and inject at a controlled rate.</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chemeClr val="tx1"/>
                          </a:solidFill>
                          <a:effectLst/>
                          <a:latin typeface="FSAlbertPro-Light"/>
                          <a:ea typeface="Calibri" panose="020F0502020204030204" pitchFamily="34" charset="0"/>
                          <a:cs typeface="FSAlbertPro-Light"/>
                        </a:rPr>
                        <a:t>• Follow your institution’s protocol for aseptic technique and skin preparation.</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50" dirty="0">
                          <a:solidFill>
                            <a:schemeClr val="tx1"/>
                          </a:solidFill>
                          <a:effectLst/>
                          <a:latin typeface="FSAlbertPro-Light"/>
                          <a:ea typeface="Calibri" panose="020F0502020204030204" pitchFamily="34" charset="0"/>
                          <a:cs typeface="FSAlbertPro-Light"/>
                        </a:rPr>
                        <a:t>• Follow your institution’s policy for safe disposal of all medical waste.</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_tradnl" sz="1100" b="1" noProof="0" dirty="0" smtClean="0">
                          <a:solidFill>
                            <a:schemeClr val="tx1"/>
                          </a:solidFill>
                          <a:effectLst/>
                          <a:latin typeface="FSAlbertPro-Bold"/>
                          <a:ea typeface="Calibri" panose="020F0502020204030204" pitchFamily="34" charset="0"/>
                          <a:cs typeface="FSAlbertPro-Bold"/>
                        </a:rPr>
                        <a:t>Advertencia</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100" i="1" noProof="0" dirty="0" smtClean="0">
                          <a:solidFill>
                            <a:schemeClr val="tx1"/>
                          </a:solidFill>
                          <a:effectLst/>
                          <a:latin typeface="FSAlbertPro-LightItalic"/>
                          <a:ea typeface="Calibri" panose="020F0502020204030204" pitchFamily="34" charset="0"/>
                          <a:cs typeface="FSAlbertPro-LightItalic"/>
                        </a:rPr>
                        <a:t>• Si activa el mecanismo de seguridad </a:t>
                      </a:r>
                      <a:r>
                        <a:rPr lang="es-ES_tradnl" sz="1100" b="1" noProof="0" dirty="0" smtClean="0">
                          <a:solidFill>
                            <a:schemeClr val="tx1"/>
                          </a:solidFill>
                          <a:effectLst/>
                          <a:latin typeface="FSAlbertPro-LightItalic"/>
                          <a:ea typeface="Calibri" panose="020F0502020204030204" pitchFamily="34" charset="0"/>
                          <a:cs typeface="FSAlbertPro-LightItalic"/>
                        </a:rPr>
                        <a:t>antes de</a:t>
                      </a:r>
                      <a:r>
                        <a:rPr lang="es-ES_tradnl" sz="1100" noProof="0" dirty="0" smtClean="0">
                          <a:solidFill>
                            <a:schemeClr val="tx1"/>
                          </a:solidFill>
                          <a:effectLst/>
                          <a:latin typeface="FSAlbertPro-LightItalic"/>
                          <a:ea typeface="Calibri" panose="020F0502020204030204" pitchFamily="34" charset="0"/>
                          <a:cs typeface="FSAlbertPro-LightItalic"/>
                        </a:rPr>
                        <a:t> retirar la aguja del paciente, no introduzca más profundo</a:t>
                      </a:r>
                      <a:r>
                        <a:rPr lang="es-ES_tradnl" sz="1100" baseline="0" noProof="0" dirty="0" smtClean="0">
                          <a:solidFill>
                            <a:schemeClr val="tx1"/>
                          </a:solidFill>
                          <a:effectLst/>
                          <a:latin typeface="FSAlbertPro-LightItalic"/>
                          <a:ea typeface="Calibri" panose="020F0502020204030204" pitchFamily="34" charset="0"/>
                          <a:cs typeface="FSAlbertPro-LightItalic"/>
                        </a:rPr>
                        <a:t> </a:t>
                      </a:r>
                      <a:r>
                        <a:rPr lang="es-ES_tradnl" sz="1100" noProof="0" dirty="0" smtClean="0">
                          <a:solidFill>
                            <a:schemeClr val="tx1"/>
                          </a:solidFill>
                          <a:effectLst/>
                          <a:latin typeface="FSAlbertPro-LightItalic"/>
                          <a:ea typeface="Calibri" panose="020F0502020204030204" pitchFamily="34" charset="0"/>
                          <a:cs typeface="FSAlbertPro-LightItalic"/>
                        </a:rPr>
                        <a:t>la aguja si</a:t>
                      </a:r>
                      <a:r>
                        <a:rPr lang="es-ES_tradnl" sz="1100" baseline="0" noProof="0" dirty="0" smtClean="0">
                          <a:solidFill>
                            <a:schemeClr val="tx1"/>
                          </a:solidFill>
                          <a:effectLst/>
                          <a:latin typeface="FSAlbertPro-LightItalic"/>
                          <a:ea typeface="Calibri" panose="020F0502020204030204" pitchFamily="34" charset="0"/>
                          <a:cs typeface="FSAlbertPro-LightItalic"/>
                        </a:rPr>
                        <a:t> esta </a:t>
                      </a:r>
                      <a:r>
                        <a:rPr lang="es-ES_tradnl" sz="1100" noProof="0" dirty="0" smtClean="0">
                          <a:solidFill>
                            <a:schemeClr val="tx1"/>
                          </a:solidFill>
                          <a:effectLst/>
                          <a:latin typeface="FSAlbertPro-LightItalic"/>
                          <a:ea typeface="Calibri" panose="020F0502020204030204" pitchFamily="34" charset="0"/>
                          <a:cs typeface="FSAlbertPro-LightItalic"/>
                        </a:rPr>
                        <a:t>presionando la barra del émbolo.</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100" i="1" noProof="0" dirty="0" smtClean="0">
                          <a:solidFill>
                            <a:schemeClr val="tx1"/>
                          </a:solidFill>
                          <a:effectLst/>
                          <a:latin typeface="FSAlbertPro-LightItalic"/>
                          <a:ea typeface="Calibri" panose="020F0502020204030204" pitchFamily="34" charset="0"/>
                          <a:cs typeface="FSAlbertPro-LightItalic"/>
                        </a:rPr>
                        <a:t>• Si activa el mecanismo de seguridad </a:t>
                      </a:r>
                      <a:r>
                        <a:rPr lang="es-ES_tradnl" sz="1100" b="1" noProof="0" dirty="0" smtClean="0">
                          <a:solidFill>
                            <a:schemeClr val="tx1"/>
                          </a:solidFill>
                          <a:effectLst/>
                          <a:latin typeface="FSAlbertPro-LightItalic"/>
                          <a:ea typeface="Calibri" panose="020F0502020204030204" pitchFamily="34" charset="0"/>
                          <a:cs typeface="FSAlbertPro-LightItalic"/>
                        </a:rPr>
                        <a:t>después de</a:t>
                      </a:r>
                      <a:r>
                        <a:rPr lang="es-ES_tradnl" sz="1100" noProof="0" dirty="0" smtClean="0">
                          <a:solidFill>
                            <a:schemeClr val="tx1"/>
                          </a:solidFill>
                          <a:effectLst/>
                          <a:latin typeface="FSAlbertPro-LightItalic"/>
                          <a:ea typeface="Calibri" panose="020F0502020204030204" pitchFamily="34" charset="0"/>
                          <a:cs typeface="FSAlbertPro-LightItalic"/>
                        </a:rPr>
                        <a:t> retirar la aguja del paciente, puede que la jeringa salpique un poco del fluido remanente. Para activar el mecanismo de seguridad luego de retirar la aguja del paciente, sujete la jeringa hacia abajo, a un brazo de distancia, y active el mecanismo de seguridad apuntando la jeringa lejos de usted y de los demás. En todo momento, mantenga la jeringa a la vista para evitar pinchazos por accidente.</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100" b="1" noProof="0" dirty="0" smtClean="0">
                          <a:solidFill>
                            <a:schemeClr val="tx1"/>
                          </a:solidFill>
                          <a:effectLst/>
                          <a:latin typeface="FSAlbertPro-Bold"/>
                          <a:ea typeface="Calibri" panose="020F0502020204030204" pitchFamily="34" charset="0"/>
                          <a:cs typeface="FSAlbertPro-Bold"/>
                        </a:rPr>
                        <a:t>• No </a:t>
                      </a:r>
                      <a:r>
                        <a:rPr lang="es-ES_tradnl" sz="1100" noProof="0" dirty="0" smtClean="0">
                          <a:solidFill>
                            <a:schemeClr val="tx1"/>
                          </a:solidFill>
                          <a:effectLst/>
                          <a:latin typeface="FSAlbertPro-Bold"/>
                          <a:ea typeface="Calibri" panose="020F0502020204030204" pitchFamily="34" charset="0"/>
                          <a:cs typeface="FSAlbertPro-Bold"/>
                        </a:rPr>
                        <a:t>utilice este producto para sacar sangre o para </a:t>
                      </a:r>
                      <a:r>
                        <a:rPr lang="es-ES_tradnl" sz="1100" noProof="0" dirty="0" err="1" smtClean="0">
                          <a:solidFill>
                            <a:schemeClr val="tx1"/>
                          </a:solidFill>
                          <a:effectLst/>
                          <a:latin typeface="FSAlbertPro-Bold"/>
                          <a:ea typeface="Calibri" panose="020F0502020204030204" pitchFamily="34" charset="0"/>
                          <a:cs typeface="FSAlbertPro-Bold"/>
                        </a:rPr>
                        <a:t>venopunción</a:t>
                      </a:r>
                      <a:r>
                        <a:rPr lang="es-ES_tradnl" sz="1100" noProof="0" dirty="0" smtClean="0">
                          <a:solidFill>
                            <a:schemeClr val="tx1"/>
                          </a:solidFill>
                          <a:effectLst/>
                          <a:latin typeface="FSAlbertPro-Bold"/>
                          <a:ea typeface="Calibri" panose="020F0502020204030204" pitchFamily="34" charset="0"/>
                          <a:cs typeface="FSAlbertPro-Bold"/>
                        </a:rPr>
                        <a:t>.</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100" noProof="0" dirty="0" smtClean="0">
                          <a:solidFill>
                            <a:schemeClr val="tx1"/>
                          </a:solidFill>
                          <a:effectLst/>
                          <a:latin typeface="FSAlbertPro-Light"/>
                          <a:ea typeface="Calibri" panose="020F0502020204030204" pitchFamily="34" charset="0"/>
                          <a:cs typeface="FSAlbertPro-Light"/>
                        </a:rPr>
                        <a:t>• La aguja y la jeringa “BD Integra™” </a:t>
                      </a:r>
                      <a:r>
                        <a:rPr lang="es-ES_tradnl" sz="1100" b="1" noProof="0" dirty="0" smtClean="0">
                          <a:solidFill>
                            <a:schemeClr val="tx1"/>
                          </a:solidFill>
                          <a:effectLst/>
                          <a:latin typeface="FSAlbertPro-Light"/>
                          <a:ea typeface="Calibri" panose="020F0502020204030204" pitchFamily="34" charset="0"/>
                          <a:cs typeface="FSAlbertPro-Light"/>
                        </a:rPr>
                        <a:t>no tienen</a:t>
                      </a:r>
                      <a:r>
                        <a:rPr lang="es-ES_tradnl" sz="1100" noProof="0" dirty="0" smtClean="0">
                          <a:solidFill>
                            <a:schemeClr val="tx1"/>
                          </a:solidFill>
                          <a:effectLst/>
                          <a:latin typeface="FSAlbertPro-Light"/>
                          <a:ea typeface="Calibri" panose="020F0502020204030204" pitchFamily="34" charset="0"/>
                          <a:cs typeface="FSAlbertPro-Light"/>
                        </a:rPr>
                        <a:t> una conexión </a:t>
                      </a:r>
                      <a:r>
                        <a:rPr lang="es-ES_tradnl" sz="1100" noProof="0" dirty="0" err="1" smtClean="0">
                          <a:solidFill>
                            <a:schemeClr val="tx1"/>
                          </a:solidFill>
                          <a:effectLst/>
                          <a:latin typeface="FSAlbertPro-Light"/>
                          <a:ea typeface="Calibri" panose="020F0502020204030204" pitchFamily="34" charset="0"/>
                          <a:cs typeface="FSAlbertPro-Light"/>
                        </a:rPr>
                        <a:t>Luer</a:t>
                      </a:r>
                      <a:r>
                        <a:rPr lang="es-ES_tradnl" sz="1100" noProof="0" dirty="0" smtClean="0">
                          <a:solidFill>
                            <a:schemeClr val="tx1"/>
                          </a:solidFill>
                          <a:effectLst/>
                          <a:latin typeface="FSAlbertPro-Light"/>
                          <a:ea typeface="Calibri" panose="020F0502020204030204" pitchFamily="34" charset="0"/>
                          <a:cs typeface="FSAlbertPro-Light"/>
                        </a:rPr>
                        <a:t> estándar. Las agujas convencionales de </a:t>
                      </a:r>
                      <a:r>
                        <a:rPr lang="es-ES_tradnl" sz="1100" noProof="0" dirty="0" err="1" smtClean="0">
                          <a:solidFill>
                            <a:schemeClr val="tx1"/>
                          </a:solidFill>
                          <a:effectLst/>
                          <a:latin typeface="FSAlbertPro-Light"/>
                          <a:ea typeface="Calibri" panose="020F0502020204030204" pitchFamily="34" charset="0"/>
                          <a:cs typeface="FSAlbertPro-Light"/>
                        </a:rPr>
                        <a:t>Luer-lock</a:t>
                      </a:r>
                      <a:r>
                        <a:rPr lang="es-ES_tradnl" sz="1100" noProof="0" dirty="0" smtClean="0">
                          <a:solidFill>
                            <a:schemeClr val="tx1"/>
                          </a:solidFill>
                          <a:effectLst/>
                          <a:latin typeface="FSAlbertPro-Light"/>
                          <a:ea typeface="Calibri" panose="020F0502020204030204" pitchFamily="34" charset="0"/>
                          <a:cs typeface="FSAlbertPro-Light"/>
                        </a:rPr>
                        <a:t>, no</a:t>
                      </a:r>
                      <a:r>
                        <a:rPr lang="es-ES_tradnl" sz="1100" baseline="0" noProof="0" dirty="0" smtClean="0">
                          <a:solidFill>
                            <a:schemeClr val="tx1"/>
                          </a:solidFill>
                          <a:effectLst/>
                          <a:latin typeface="FSAlbertPro-Light"/>
                          <a:ea typeface="Calibri" panose="020F0502020204030204" pitchFamily="34" charset="0"/>
                          <a:cs typeface="FSAlbertPro-Light"/>
                        </a:rPr>
                        <a:t> pueden utilizarse</a:t>
                      </a:r>
                      <a:r>
                        <a:rPr lang="es-ES_tradnl" sz="1100" noProof="0" dirty="0" smtClean="0">
                          <a:solidFill>
                            <a:schemeClr val="tx1"/>
                          </a:solidFill>
                          <a:effectLst/>
                          <a:latin typeface="FSAlbertPro-Light"/>
                          <a:ea typeface="Calibri" panose="020F0502020204030204" pitchFamily="34" charset="0"/>
                          <a:cs typeface="FSAlbertPro-Light"/>
                        </a:rPr>
                        <a:t> con la jeringa “BD Integra</a:t>
                      </a:r>
                      <a:r>
                        <a:rPr lang="en-US" sz="1100" dirty="0" smtClean="0">
                          <a:solidFill>
                            <a:schemeClr val="tx1"/>
                          </a:solidFill>
                          <a:effectLst/>
                          <a:latin typeface="FSAlbertPro-Light"/>
                          <a:ea typeface="Calibri" panose="020F0502020204030204" pitchFamily="34" charset="0"/>
                          <a:cs typeface="FSAlbertPro-Light"/>
                        </a:rPr>
                        <a:t>™</a:t>
                      </a:r>
                      <a:r>
                        <a:rPr lang="es-ES_tradnl" sz="1100" noProof="0" dirty="0" smtClean="0">
                          <a:solidFill>
                            <a:schemeClr val="tx1"/>
                          </a:solidFill>
                          <a:effectLst/>
                          <a:latin typeface="FSAlbertPro-Light"/>
                          <a:ea typeface="Calibri" panose="020F0502020204030204" pitchFamily="34" charset="0"/>
                          <a:cs typeface="FSAlbertPro-Light"/>
                        </a:rPr>
                        <a:t>”.</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100" noProof="0" dirty="0" smtClean="0">
                          <a:solidFill>
                            <a:schemeClr val="tx1"/>
                          </a:solidFill>
                          <a:effectLst/>
                          <a:latin typeface="FSAlbertPro-Light"/>
                          <a:ea typeface="Calibri" panose="020F0502020204030204" pitchFamily="34" charset="0"/>
                          <a:cs typeface="FSAlbertPro-Light"/>
                        </a:rPr>
                        <a:t>• Cuando administre medicamentos muy viscosos, utilice una aguja “BD Integra</a:t>
                      </a:r>
                      <a:r>
                        <a:rPr lang="en-US" sz="1100" dirty="0" smtClean="0">
                          <a:solidFill>
                            <a:schemeClr val="tx1"/>
                          </a:solidFill>
                          <a:effectLst/>
                          <a:latin typeface="FSAlbertPro-Light"/>
                          <a:ea typeface="Calibri" panose="020F0502020204030204" pitchFamily="34" charset="0"/>
                          <a:cs typeface="FSAlbertPro-Light"/>
                        </a:rPr>
                        <a:t>™</a:t>
                      </a:r>
                      <a:r>
                        <a:rPr lang="es-ES_tradnl" sz="1100" noProof="0" dirty="0" smtClean="0">
                          <a:solidFill>
                            <a:schemeClr val="tx1"/>
                          </a:solidFill>
                          <a:effectLst/>
                          <a:latin typeface="FSAlbertPro-Light"/>
                          <a:ea typeface="Calibri" panose="020F0502020204030204" pitchFamily="34" charset="0"/>
                          <a:cs typeface="FSAlbertPro-Light"/>
                        </a:rPr>
                        <a:t>” con mecanismo retráctil de calibre 22 </a:t>
                      </a:r>
                      <a:r>
                        <a:rPr lang="es-ES_tradnl" sz="1100" noProof="0" dirty="0" err="1" smtClean="0">
                          <a:solidFill>
                            <a:schemeClr val="tx1"/>
                          </a:solidFill>
                          <a:effectLst/>
                          <a:latin typeface="Calibri" panose="020F0502020204030204" pitchFamily="34" charset="0"/>
                          <a:ea typeface="Calibri" panose="020F0502020204030204" pitchFamily="34" charset="0"/>
                          <a:cs typeface="FSAlbertPro-Light"/>
                        </a:rPr>
                        <a:t>ó</a:t>
                      </a:r>
                      <a:r>
                        <a:rPr lang="es-ES_tradnl" sz="1100" noProof="0" dirty="0" smtClean="0">
                          <a:solidFill>
                            <a:schemeClr val="tx1"/>
                          </a:solidFill>
                          <a:effectLst/>
                          <a:latin typeface="FSAlbertPro-Light"/>
                          <a:ea typeface="Calibri" panose="020F0502020204030204" pitchFamily="34" charset="0"/>
                          <a:cs typeface="FSAlbertPro-Light"/>
                        </a:rPr>
                        <a:t> 21, e inyecte el medicamento a</a:t>
                      </a:r>
                      <a:r>
                        <a:rPr lang="es-ES_tradnl" sz="1100" baseline="0" noProof="0" dirty="0" smtClean="0">
                          <a:solidFill>
                            <a:schemeClr val="tx1"/>
                          </a:solidFill>
                          <a:effectLst/>
                          <a:latin typeface="FSAlbertPro-Light"/>
                          <a:ea typeface="Calibri" panose="020F0502020204030204" pitchFamily="34" charset="0"/>
                          <a:cs typeface="FSAlbertPro-Light"/>
                        </a:rPr>
                        <a:t> un ritmo </a:t>
                      </a:r>
                      <a:r>
                        <a:rPr lang="es-ES_tradnl" sz="1100" noProof="0" dirty="0" smtClean="0">
                          <a:solidFill>
                            <a:schemeClr val="tx1"/>
                          </a:solidFill>
                          <a:effectLst/>
                          <a:latin typeface="FSAlbertPro-Light"/>
                          <a:ea typeface="Calibri" panose="020F0502020204030204" pitchFamily="34" charset="0"/>
                          <a:cs typeface="FSAlbertPro-Light"/>
                        </a:rPr>
                        <a:t>controlado.</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100" noProof="0" dirty="0" smtClean="0">
                          <a:solidFill>
                            <a:schemeClr val="tx1"/>
                          </a:solidFill>
                          <a:effectLst/>
                          <a:latin typeface="FSAlbertPro-Light"/>
                          <a:ea typeface="Calibri" panose="020F0502020204030204" pitchFamily="34" charset="0"/>
                          <a:cs typeface="FSAlbertPro-Light"/>
                        </a:rPr>
                        <a:t>• Cumpla</a:t>
                      </a:r>
                      <a:r>
                        <a:rPr lang="es-ES_tradnl" sz="1100" baseline="0" noProof="0" dirty="0" smtClean="0">
                          <a:solidFill>
                            <a:schemeClr val="tx1"/>
                          </a:solidFill>
                          <a:effectLst/>
                          <a:latin typeface="FSAlbertPro-Light"/>
                          <a:ea typeface="Calibri" panose="020F0502020204030204" pitchFamily="34" charset="0"/>
                          <a:cs typeface="FSAlbertPro-Light"/>
                        </a:rPr>
                        <a:t> con </a:t>
                      </a:r>
                      <a:r>
                        <a:rPr lang="es-ES_tradnl" sz="1100" noProof="0" dirty="0" smtClean="0">
                          <a:solidFill>
                            <a:schemeClr val="tx1"/>
                          </a:solidFill>
                          <a:effectLst/>
                          <a:latin typeface="FSAlbertPro-Light"/>
                          <a:ea typeface="Calibri" panose="020F0502020204030204" pitchFamily="34" charset="0"/>
                          <a:cs typeface="FSAlbertPro-Light"/>
                        </a:rPr>
                        <a:t>el protocolo de su institución en cuanto a las técnicas asépticas y la preparación de la piel.</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100" noProof="0" dirty="0" smtClean="0">
                          <a:solidFill>
                            <a:schemeClr val="tx1"/>
                          </a:solidFill>
                          <a:effectLst/>
                          <a:latin typeface="FSAlbertPro-Light"/>
                          <a:ea typeface="Calibri" panose="020F0502020204030204" pitchFamily="34" charset="0"/>
                          <a:cs typeface="FSAlbertPro-Light"/>
                        </a:rPr>
                        <a:t>• Cumpla</a:t>
                      </a:r>
                      <a:r>
                        <a:rPr lang="es-ES_tradnl" sz="1100" baseline="0" noProof="0" dirty="0" smtClean="0">
                          <a:solidFill>
                            <a:schemeClr val="tx1"/>
                          </a:solidFill>
                          <a:effectLst/>
                          <a:latin typeface="FSAlbertPro-Light"/>
                          <a:ea typeface="Calibri" panose="020F0502020204030204" pitchFamily="34" charset="0"/>
                          <a:cs typeface="FSAlbertPro-Light"/>
                        </a:rPr>
                        <a:t> con</a:t>
                      </a:r>
                      <a:r>
                        <a:rPr lang="es-ES_tradnl" sz="1100" noProof="0" dirty="0" smtClean="0">
                          <a:solidFill>
                            <a:schemeClr val="tx1"/>
                          </a:solidFill>
                          <a:effectLst/>
                          <a:latin typeface="FSAlbertPro-Light"/>
                          <a:ea typeface="Calibri" panose="020F0502020204030204" pitchFamily="34" charset="0"/>
                          <a:cs typeface="FSAlbertPro-Light"/>
                        </a:rPr>
                        <a:t> la política de su institución en cuanto a la eliminación segura de todos los desechos clínicos.</a:t>
                      </a:r>
                      <a:endParaRPr lang="es-ES_tradnl"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1087762"/>
                  </a:ext>
                </a:extLst>
              </a:tr>
            </a:tbl>
          </a:graphicData>
        </a:graphic>
      </p:graphicFrame>
      <p:pic>
        <p:nvPicPr>
          <p:cNvPr id="5" name="Picture 4"/>
          <p:cNvPicPr/>
          <p:nvPr/>
        </p:nvPicPr>
        <p:blipFill>
          <a:blip r:embed="rId2"/>
          <a:stretch>
            <a:fillRect/>
          </a:stretch>
        </p:blipFill>
        <p:spPr>
          <a:xfrm>
            <a:off x="1857981" y="1440522"/>
            <a:ext cx="1491801" cy="1214529"/>
          </a:xfrm>
          <a:prstGeom prst="rect">
            <a:avLst/>
          </a:prstGeom>
        </p:spPr>
      </p:pic>
    </p:spTree>
    <p:extLst>
      <p:ext uri="{BB962C8B-B14F-4D97-AF65-F5344CB8AC3E}">
        <p14:creationId xmlns:p14="http://schemas.microsoft.com/office/powerpoint/2010/main" val="1262668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521"/>
            <a:ext cx="4422169" cy="893307"/>
          </a:xfrm>
        </p:spPr>
        <p:txBody>
          <a:bodyPr/>
          <a:lstStyle/>
          <a:p>
            <a:r>
              <a:rPr lang="en-US" dirty="0" err="1" smtClean="0"/>
              <a:t>Aguja</a:t>
            </a:r>
            <a:r>
              <a:rPr lang="en-US" dirty="0" smtClean="0"/>
              <a:t> “BD Eclipse”</a:t>
            </a:r>
            <a:endParaRPr lang="en-US" dirty="0"/>
          </a:p>
        </p:txBody>
      </p:sp>
      <p:pic>
        <p:nvPicPr>
          <p:cNvPr id="4" name="Picture 3" descr="cid:6900b40b-bdbf-4619-afe1-7b6c93134b36@namprd07.prod.outlook.com"/>
          <p:cNvPicPr/>
          <p:nvPr/>
        </p:nvPicPr>
        <p:blipFill>
          <a:blip r:embed="rId2" r:link="rId4">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03181" y="93521"/>
            <a:ext cx="2063750" cy="1067026"/>
          </a:xfrm>
          <a:prstGeom prst="rect">
            <a:avLst/>
          </a:prstGeom>
          <a:noFill/>
          <a:ln>
            <a:noFill/>
          </a:ln>
        </p:spPr>
      </p:pic>
      <p:pic>
        <p:nvPicPr>
          <p:cNvPr id="5" name="Picture 4" descr="cid:9eeab8c4-2ae3-44d7-8b99-94734431afd5@namprd07.prod.outlook.com"/>
          <p:cNvPicPr/>
          <p:nvPr/>
        </p:nvPicPr>
        <p:blipFill>
          <a:blip r:embed="rId5" r:link="rId7">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609743" y="99541"/>
            <a:ext cx="2051050" cy="1072556"/>
          </a:xfrm>
          <a:prstGeom prst="rect">
            <a:avLst/>
          </a:prstGeom>
          <a:noFill/>
          <a:ln>
            <a:noFill/>
          </a:ln>
        </p:spPr>
      </p:pic>
      <p:graphicFrame>
        <p:nvGraphicFramePr>
          <p:cNvPr id="8" name="Content Placeholder 7"/>
          <p:cNvGraphicFramePr>
            <a:graphicFrameLocks noGrp="1"/>
          </p:cNvGraphicFramePr>
          <p:nvPr>
            <p:ph idx="1"/>
            <p:extLst>
              <p:ext uri="{D42A27DB-BD31-4B8C-83A1-F6EECF244321}">
                <p14:modId xmlns:p14="http://schemas.microsoft.com/office/powerpoint/2010/main" val="252631476"/>
              </p:ext>
            </p:extLst>
          </p:nvPr>
        </p:nvGraphicFramePr>
        <p:xfrm>
          <a:off x="838200" y="1160547"/>
          <a:ext cx="10342563" cy="6148624"/>
        </p:xfrm>
        <a:graphic>
          <a:graphicData uri="http://schemas.openxmlformats.org/drawingml/2006/table">
            <a:tbl>
              <a:tblPr firstRow="1" bandRow="1">
                <a:tableStyleId>{5C22544A-7EE6-4342-B048-85BDC9FD1C3A}</a:tableStyleId>
              </a:tblPr>
              <a:tblGrid>
                <a:gridCol w="3447521">
                  <a:extLst>
                    <a:ext uri="{9D8B030D-6E8A-4147-A177-3AD203B41FA5}">
                      <a16:colId xmlns:a16="http://schemas.microsoft.com/office/drawing/2014/main" xmlns="" val="3517965502"/>
                    </a:ext>
                  </a:extLst>
                </a:gridCol>
                <a:gridCol w="3447521">
                  <a:extLst>
                    <a:ext uri="{9D8B030D-6E8A-4147-A177-3AD203B41FA5}">
                      <a16:colId xmlns:a16="http://schemas.microsoft.com/office/drawing/2014/main" xmlns="" val="4064061907"/>
                    </a:ext>
                  </a:extLst>
                </a:gridCol>
                <a:gridCol w="3447521">
                  <a:extLst>
                    <a:ext uri="{9D8B030D-6E8A-4147-A177-3AD203B41FA5}">
                      <a16:colId xmlns:a16="http://schemas.microsoft.com/office/drawing/2014/main" xmlns="" val="4020660539"/>
                    </a:ext>
                  </a:extLst>
                </a:gridCol>
              </a:tblGrid>
              <a:tr h="382397">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538586576"/>
                  </a:ext>
                </a:extLst>
              </a:tr>
              <a:tr h="1356314">
                <a:tc>
                  <a:txBody>
                    <a:bodyPr/>
                    <a:lstStyle/>
                    <a:p>
                      <a:endParaRPr lang="en-US" dirty="0"/>
                    </a:p>
                  </a:txBody>
                  <a:tcPr/>
                </a:tc>
                <a:tc>
                  <a:txBody>
                    <a:bodyPr/>
                    <a:lstStyle/>
                    <a:p>
                      <a:pPr marL="0" marR="0">
                        <a:lnSpc>
                          <a:spcPct val="107000"/>
                        </a:lnSpc>
                        <a:spcBef>
                          <a:spcPts val="0"/>
                        </a:spcBef>
                        <a:spcAft>
                          <a:spcPts val="0"/>
                        </a:spcAft>
                      </a:pPr>
                      <a:r>
                        <a:rPr lang="en-US" sz="1000" b="1" dirty="0">
                          <a:solidFill>
                            <a:schemeClr val="tx1"/>
                          </a:solidFill>
                          <a:effectLst/>
                          <a:latin typeface="FSAlbertPro-Bold"/>
                          <a:ea typeface="Calibri" panose="020F0502020204030204" pitchFamily="34" charset="0"/>
                          <a:cs typeface="FSAlbertPro-Bold"/>
                        </a:rPr>
                        <a:t>1. Attachment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 Attach the ‘BD Eclipse’ needle to any standard </a:t>
                      </a:r>
                      <a:r>
                        <a:rPr lang="en-US" sz="10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luer</a:t>
                      </a: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lock hypodermic syringe by twisting until firmly seated.</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1b. Pull back the safety cover toward the syringe and away from the needle.</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1c. Grasp the syringe with one hand and with the other pull the clear needle shield straight off.</a:t>
                      </a:r>
                    </a:p>
                  </a:txBody>
                  <a:tcPr marL="68580" marR="68580" marT="0" marB="0"/>
                </a:tc>
                <a:tc>
                  <a:txBody>
                    <a:bodyPr/>
                    <a:lstStyle/>
                    <a:p>
                      <a:pPr marL="0" marR="0">
                        <a:lnSpc>
                          <a:spcPct val="107000"/>
                        </a:lnSpc>
                        <a:spcBef>
                          <a:spcPts val="0"/>
                        </a:spcBef>
                        <a:spcAft>
                          <a:spcPts val="0"/>
                        </a:spcAft>
                      </a:pPr>
                      <a:r>
                        <a:rPr lang="es-ES_tradnl" sz="1000" b="1" noProof="0" dirty="0" smtClean="0">
                          <a:solidFill>
                            <a:schemeClr val="tx1"/>
                          </a:solidFill>
                          <a:effectLst/>
                          <a:latin typeface="FSAlbertPro-Bold"/>
                          <a:ea typeface="Calibri" panose="020F0502020204030204" pitchFamily="34" charset="0"/>
                          <a:cs typeface="FSAlbertPro-Bold"/>
                        </a:rPr>
                        <a:t>1. Para conectar la aguja</a:t>
                      </a:r>
                      <a:endPar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 Conecte la aguja ‘BD Eclipse’ a cualquier jeringa hipodérmica estándar de </a:t>
                      </a:r>
                      <a:r>
                        <a:rPr lang="es-ES_tradnl" sz="1000" noProof="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Luer-lock</a:t>
                      </a:r>
                      <a:r>
                        <a:rPr lang="es-ES_tradnl" sz="10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 enrosque la jeringa</a:t>
                      </a: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_tradnl" sz="1000" noProof="0" dirty="0" smtClean="0">
                          <a:solidFill>
                            <a:schemeClr val="tx1"/>
                          </a:solidFill>
                          <a:effectLst/>
                          <a:latin typeface="Calibri" panose="020F0502020204030204" pitchFamily="34" charset="0"/>
                          <a:ea typeface="Calibri" panose="020F0502020204030204" pitchFamily="34" charset="0"/>
                          <a:cs typeface="FSAlbertPro-Bold"/>
                        </a:rPr>
                        <a:t>hasta que quede firmemente ajustada</a:t>
                      </a:r>
                      <a:r>
                        <a:rPr lang="es-ES_tradnl" sz="1000" i="1" noProof="0" dirty="0" smtClean="0">
                          <a:solidFill>
                            <a:schemeClr val="tx1"/>
                          </a:solidFill>
                          <a:effectLst/>
                          <a:latin typeface="Calibri" panose="020F0502020204030204" pitchFamily="34" charset="0"/>
                          <a:ea typeface="Calibri" panose="020F0502020204030204" pitchFamily="34" charset="0"/>
                          <a:cs typeface="FSAlbertPro-Bold"/>
                        </a:rPr>
                        <a:t>.</a:t>
                      </a:r>
                      <a:endPar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1b. Retire la cubierta de seguridad tirando de la tapa en dirección a la jeringa y lejos de la aguja.  </a:t>
                      </a: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1c. Sujete la jeringa con una mano y con la otra mano retire el protector transparente de la aguja halándolo hacia arriba.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04696749"/>
                  </a:ext>
                </a:extLst>
              </a:tr>
              <a:tr h="844858">
                <a:tc>
                  <a:txBody>
                    <a:bodyPr/>
                    <a:lstStyle/>
                    <a:p>
                      <a:endParaRPr lang="en-US" dirty="0"/>
                    </a:p>
                  </a:txBody>
                  <a:tcPr/>
                </a:tc>
                <a:tc>
                  <a:txBody>
                    <a:bodyPr/>
                    <a:lstStyle/>
                    <a:p>
                      <a:pPr marL="0" marR="0">
                        <a:lnSpc>
                          <a:spcPct val="107000"/>
                        </a:lnSpc>
                        <a:spcBef>
                          <a:spcPts val="0"/>
                        </a:spcBef>
                        <a:spcAft>
                          <a:spcPts val="0"/>
                        </a:spcAft>
                      </a:pPr>
                      <a:r>
                        <a:rPr lang="en-US" sz="1000" b="1" dirty="0">
                          <a:solidFill>
                            <a:schemeClr val="tx1"/>
                          </a:solidFill>
                          <a:effectLst/>
                          <a:latin typeface="FSAlbertPro-Bold"/>
                          <a:ea typeface="Calibri" panose="020F0502020204030204" pitchFamily="34" charset="0"/>
                          <a:cs typeface="FSAlbertPro-Bold"/>
                        </a:rPr>
                        <a:t>2. Aspiration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Draw up medication in accordance with your institution’s protocol.</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If changing needles, activate safety cover prior to removing the needle from the syringe.</a:t>
                      </a:r>
                    </a:p>
                  </a:txBody>
                  <a:tcPr marL="68580" marR="68580" marT="0" marB="0"/>
                </a:tc>
                <a:tc>
                  <a:txBody>
                    <a:bodyPr/>
                    <a:lstStyle/>
                    <a:p>
                      <a:pPr marL="0" marR="0">
                        <a:lnSpc>
                          <a:spcPct val="107000"/>
                        </a:lnSpc>
                        <a:spcBef>
                          <a:spcPts val="0"/>
                        </a:spcBef>
                        <a:spcAft>
                          <a:spcPts val="0"/>
                        </a:spcAft>
                      </a:pPr>
                      <a:r>
                        <a:rPr lang="es-ES_tradnl" sz="1000" b="1" noProof="0" dirty="0" smtClean="0">
                          <a:solidFill>
                            <a:schemeClr val="tx1"/>
                          </a:solidFill>
                          <a:effectLst/>
                          <a:latin typeface="FSAlbertPro-Bold"/>
                          <a:ea typeface="Calibri" panose="020F0502020204030204" pitchFamily="34" charset="0"/>
                          <a:cs typeface="FSAlbertPro-Bold"/>
                        </a:rPr>
                        <a:t>2. Para aspirar el medicamento</a:t>
                      </a:r>
                      <a:endPar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Llene la jeringa de acuerdo al</a:t>
                      </a:r>
                      <a:r>
                        <a:rPr lang="es-ES_tradnl" sz="1000"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protocolo establecido por su institución.  </a:t>
                      </a: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NOTA: Para cambiar de aguja, active</a:t>
                      </a:r>
                      <a:r>
                        <a:rPr lang="es-ES_tradnl" sz="10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 mecanismo de </a:t>
                      </a: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cubierta de seguridad antes de quitar la aguja de la jeringa.</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08182233"/>
                  </a:ext>
                </a:extLst>
              </a:tr>
              <a:tr h="844858">
                <a:tc>
                  <a:txBody>
                    <a:bodyPr/>
                    <a:lstStyle/>
                    <a:p>
                      <a:endParaRPr lang="en-US" dirty="0"/>
                    </a:p>
                  </a:txBody>
                  <a:tcPr/>
                </a:tc>
                <a:tc>
                  <a:txBody>
                    <a:bodyPr/>
                    <a:lstStyle/>
                    <a:p>
                      <a:pPr marL="0" marR="0">
                        <a:lnSpc>
                          <a:spcPct val="107000"/>
                        </a:lnSpc>
                        <a:spcBef>
                          <a:spcPts val="0"/>
                        </a:spcBef>
                        <a:spcAft>
                          <a:spcPts val="0"/>
                        </a:spcAft>
                      </a:pPr>
                      <a:r>
                        <a:rPr lang="en-US" sz="1000" b="1" dirty="0">
                          <a:solidFill>
                            <a:schemeClr val="tx1"/>
                          </a:solidFill>
                          <a:effectLst/>
                          <a:latin typeface="FSAlbertPro-Bold"/>
                          <a:ea typeface="Calibri" panose="020F0502020204030204" pitchFamily="34" charset="0"/>
                          <a:cs typeface="FSAlbertPro-Bold"/>
                        </a:rPr>
                        <a:t>3. Injection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Administer medication in accordance with your institution’s protocol.</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user convenience, the needle’s “bevel up” position is oriented to the safety cover.</a:t>
                      </a:r>
                    </a:p>
                  </a:txBody>
                  <a:tcPr marL="68580" marR="68580" marT="0" marB="0"/>
                </a:tc>
                <a:tc>
                  <a:txBody>
                    <a:bodyPr/>
                    <a:lstStyle/>
                    <a:p>
                      <a:pPr marL="0" marR="0">
                        <a:lnSpc>
                          <a:spcPct val="107000"/>
                        </a:lnSpc>
                        <a:spcBef>
                          <a:spcPts val="0"/>
                        </a:spcBef>
                        <a:spcAft>
                          <a:spcPts val="0"/>
                        </a:spcAft>
                      </a:pPr>
                      <a:r>
                        <a:rPr lang="es-ES_tradnl" sz="1000" b="1" noProof="0" dirty="0" smtClean="0">
                          <a:solidFill>
                            <a:schemeClr val="tx1"/>
                          </a:solidFill>
                          <a:effectLst/>
                          <a:latin typeface="FSAlbertPro-Bold"/>
                          <a:ea typeface="Calibri" panose="020F0502020204030204" pitchFamily="34" charset="0"/>
                          <a:cs typeface="FSAlbertPro-Bold"/>
                        </a:rPr>
                        <a:t>3. Para inyectar</a:t>
                      </a:r>
                      <a:endPar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Administre el medicamento de acuerdo al protocolo de su institución.</a:t>
                      </a: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Para la comodidad del usuario, la posición del bisel de la aguja apunta hacia arriba, en dirección a la cubierta de seguridad.</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52288799"/>
                  </a:ext>
                </a:extLst>
              </a:tr>
              <a:tr h="2720197">
                <a:tc>
                  <a:txBody>
                    <a:bodyPr/>
                    <a:lstStyle/>
                    <a:p>
                      <a:endParaRPr lang="en-US" dirty="0"/>
                    </a:p>
                  </a:txBody>
                  <a:tcPr/>
                </a:tc>
                <a:tc>
                  <a:txBody>
                    <a:bodyPr/>
                    <a:lstStyle/>
                    <a:p>
                      <a:pPr marL="0" marR="0">
                        <a:lnSpc>
                          <a:spcPct val="107000"/>
                        </a:lnSpc>
                        <a:spcBef>
                          <a:spcPts val="0"/>
                        </a:spcBef>
                        <a:spcAft>
                          <a:spcPts val="0"/>
                        </a:spcAft>
                      </a:pPr>
                      <a:r>
                        <a:rPr lang="en-US" sz="1000" b="1" dirty="0">
                          <a:solidFill>
                            <a:schemeClr val="tx1"/>
                          </a:solidFill>
                          <a:effectLst/>
                          <a:latin typeface="FSAlbertPro-Bold"/>
                          <a:ea typeface="Calibri" panose="020F0502020204030204" pitchFamily="34" charset="0"/>
                          <a:cs typeface="FSAlbertPro-Bold"/>
                        </a:rPr>
                        <a:t>4. Activation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After injection, immediately activate safety cover as follows:</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 Using the hand holding the syringe, center thumb or forefinger on the finger pad area of the safety cover.</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4b. Push the cover forward over the needle until you hear or feel it lock.</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one-handed technique and activate away from self and others.</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Visually confirm that the needle tip is covered. After activation or if unable to activate, immediately discard into an approved sharps</a:t>
                      </a:r>
                    </a:p>
                    <a:p>
                      <a:pPr marL="0" marR="0">
                        <a:lnSpc>
                          <a:spcPct val="107000"/>
                        </a:lnSpc>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collector after single use.</a:t>
                      </a:r>
                    </a:p>
                  </a:txBody>
                  <a:tcPr marL="68580" marR="68580" marT="0" marB="0"/>
                </a:tc>
                <a:tc>
                  <a:txBody>
                    <a:bodyPr/>
                    <a:lstStyle/>
                    <a:p>
                      <a:pPr marL="0" marR="0">
                        <a:lnSpc>
                          <a:spcPct val="107000"/>
                        </a:lnSpc>
                        <a:spcBef>
                          <a:spcPts val="0"/>
                        </a:spcBef>
                        <a:spcAft>
                          <a:spcPts val="0"/>
                        </a:spcAft>
                      </a:pPr>
                      <a:r>
                        <a:rPr lang="es-ES_tradnl" sz="1000" b="1" noProof="0" dirty="0" smtClean="0">
                          <a:solidFill>
                            <a:schemeClr val="tx1"/>
                          </a:solidFill>
                          <a:effectLst/>
                          <a:latin typeface="FSAlbertPro-Bold"/>
                          <a:ea typeface="Calibri" panose="020F0502020204030204" pitchFamily="34" charset="0"/>
                          <a:cs typeface="FSAlbertPro-Bold"/>
                        </a:rPr>
                        <a:t>4. Para activar el mecanismo de seguridad</a:t>
                      </a:r>
                      <a:endPar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Luego de finalizar con la inyección, active de inmediato el mecanismo de la cubierta de seguridad de la siguiente forma: </a:t>
                      </a: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 Con la mano que sostiene la jeringa, coloque el dedo pulgar o índice sobre la pestaña plástica y</a:t>
                      </a:r>
                      <a:r>
                        <a:rPr lang="es-ES_tradnl" sz="10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empuje con la yema del dedo la cubierta de seguridad</a:t>
                      </a:r>
                      <a:r>
                        <a:rPr lang="es-ES_tradnl" sz="1000"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4b. Empuje la cubierta plástica hacia adelante sobre la aguja hasta que oiga o sienta que está en posición segura.</a:t>
                      </a: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Use la técnica de una mano y active el mecanismo de seguridad mientras apunta la jeringa en dirección opuesta a usted y a otros. </a:t>
                      </a:r>
                    </a:p>
                    <a:p>
                      <a:pPr marL="0" marR="0">
                        <a:lnSpc>
                          <a:spcPct val="107000"/>
                        </a:lnSpc>
                        <a:spcBef>
                          <a:spcPts val="0"/>
                        </a:spcBef>
                        <a:spcAft>
                          <a:spcPts val="0"/>
                        </a:spcAft>
                      </a:pP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Confirme visualmente que la punta de la aguja está cubierta. Después de activar el mecanismo de seguridad, o si no logra activarlo, descarte</a:t>
                      </a:r>
                      <a:r>
                        <a:rPr lang="es-ES_tradnl" sz="1000"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 inmediato la jeringa desechable</a:t>
                      </a:r>
                      <a:r>
                        <a:rPr lang="es-ES_tradnl" sz="10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ES_tradnl" sz="10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 un recipiente aprobado para desechar objetos punzantes.  </a:t>
                      </a:r>
                    </a:p>
                    <a:p>
                      <a:pPr marL="0" marR="0">
                        <a:lnSpc>
                          <a:spcPct val="107000"/>
                        </a:lnSpc>
                        <a:spcBef>
                          <a:spcPts val="0"/>
                        </a:spcBef>
                        <a:spcAft>
                          <a:spcPts val="0"/>
                        </a:spcAft>
                      </a:pPr>
                      <a:r>
                        <a:rPr lang="es-ES_tradnl" sz="1000" i="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s-ES_tradnl" sz="10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62878055"/>
                  </a:ext>
                </a:extLst>
              </a:tr>
            </a:tbl>
          </a:graphicData>
        </a:graphic>
      </p:graphicFrame>
      <p:pic>
        <p:nvPicPr>
          <p:cNvPr id="6" name="Picture 5"/>
          <p:cNvPicPr/>
          <p:nvPr/>
        </p:nvPicPr>
        <p:blipFill>
          <a:blip r:embed="rId8"/>
          <a:stretch>
            <a:fillRect/>
          </a:stretch>
        </p:blipFill>
        <p:spPr>
          <a:xfrm>
            <a:off x="1745525" y="1552755"/>
            <a:ext cx="1411744" cy="1337095"/>
          </a:xfrm>
          <a:prstGeom prst="rect">
            <a:avLst/>
          </a:prstGeom>
          <a:effectLst>
            <a:innerShdw blurRad="114300">
              <a:prstClr val="black"/>
            </a:innerShdw>
          </a:effectLst>
        </p:spPr>
      </p:pic>
      <p:pic>
        <p:nvPicPr>
          <p:cNvPr id="7" name="Picture 6"/>
          <p:cNvPicPr/>
          <p:nvPr/>
        </p:nvPicPr>
        <p:blipFill>
          <a:blip r:embed="rId9"/>
          <a:stretch>
            <a:fillRect/>
          </a:stretch>
        </p:blipFill>
        <p:spPr>
          <a:xfrm>
            <a:off x="1790879" y="2889850"/>
            <a:ext cx="1321035" cy="905773"/>
          </a:xfrm>
          <a:prstGeom prst="rect">
            <a:avLst/>
          </a:prstGeom>
          <a:effectLst>
            <a:innerShdw blurRad="114300">
              <a:prstClr val="black"/>
            </a:innerShdw>
          </a:effectLst>
        </p:spPr>
      </p:pic>
      <p:pic>
        <p:nvPicPr>
          <p:cNvPr id="9" name="Picture 8"/>
          <p:cNvPicPr/>
          <p:nvPr/>
        </p:nvPicPr>
        <p:blipFill>
          <a:blip r:embed="rId10"/>
          <a:stretch>
            <a:fillRect/>
          </a:stretch>
        </p:blipFill>
        <p:spPr>
          <a:xfrm>
            <a:off x="1745525" y="3766730"/>
            <a:ext cx="1366389" cy="805270"/>
          </a:xfrm>
          <a:prstGeom prst="rect">
            <a:avLst/>
          </a:prstGeom>
          <a:effectLst>
            <a:innerShdw blurRad="114300">
              <a:prstClr val="black"/>
            </a:innerShdw>
          </a:effectLst>
        </p:spPr>
      </p:pic>
      <p:pic>
        <p:nvPicPr>
          <p:cNvPr id="10" name="Picture 9"/>
          <p:cNvPicPr/>
          <p:nvPr/>
        </p:nvPicPr>
        <p:blipFill>
          <a:blip r:embed="rId11"/>
          <a:stretch>
            <a:fillRect/>
          </a:stretch>
        </p:blipFill>
        <p:spPr>
          <a:xfrm>
            <a:off x="1633699" y="4672503"/>
            <a:ext cx="1590040" cy="1667510"/>
          </a:xfrm>
          <a:prstGeom prst="rect">
            <a:avLst/>
          </a:prstGeom>
          <a:effectLst>
            <a:innerShdw blurRad="114300">
              <a:prstClr val="black"/>
            </a:innerShdw>
          </a:effectLst>
        </p:spPr>
      </p:pic>
    </p:spTree>
    <p:extLst>
      <p:ext uri="{BB962C8B-B14F-4D97-AF65-F5344CB8AC3E}">
        <p14:creationId xmlns:p14="http://schemas.microsoft.com/office/powerpoint/2010/main" val="168650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t>Catéter</a:t>
            </a:r>
            <a:r>
              <a:rPr lang="en-US" sz="4000" dirty="0" smtClean="0"/>
              <a:t> o </a:t>
            </a:r>
            <a:r>
              <a:rPr lang="en-US" sz="4000" dirty="0" err="1" smtClean="0"/>
              <a:t>sonda</a:t>
            </a:r>
            <a:r>
              <a:rPr lang="en-US" sz="4000" dirty="0" smtClean="0"/>
              <a:t/>
            </a:r>
            <a:br>
              <a:rPr lang="en-US" sz="4000" dirty="0" smtClean="0"/>
            </a:br>
            <a:r>
              <a:rPr lang="en-US" sz="4000" dirty="0" smtClean="0"/>
              <a:t>“BD </a:t>
            </a:r>
            <a:r>
              <a:rPr lang="en-US" sz="4000" dirty="0" err="1" smtClean="0"/>
              <a:t>Insyte</a:t>
            </a:r>
            <a:r>
              <a:rPr lang="en-US" sz="4000" dirty="0" smtClean="0"/>
              <a:t> </a:t>
            </a:r>
            <a:r>
              <a:rPr lang="en-US" sz="4000" dirty="0" err="1" smtClean="0"/>
              <a:t>Autoguard</a:t>
            </a:r>
            <a:r>
              <a:rPr lang="en-US" sz="4000" dirty="0" smtClean="0"/>
              <a:t>”</a:t>
            </a:r>
            <a:endParaRPr lang="en-US" sz="4000" dirty="0"/>
          </a:p>
        </p:txBody>
      </p:sp>
      <p:pic>
        <p:nvPicPr>
          <p:cNvPr id="4" name="Picture 3" descr="cid:42f64ef4-5190-49cd-972a-a783c42db622@namprd07.prod.outlook.com"/>
          <p:cNvPicPr/>
          <p:nvPr/>
        </p:nvPicPr>
        <p:blipFill>
          <a:blip r:embed="rId2" r:link="rId4">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24268" y="81816"/>
            <a:ext cx="2284095" cy="1608872"/>
          </a:xfrm>
          <a:prstGeom prst="rect">
            <a:avLst/>
          </a:prstGeom>
          <a:noFill/>
          <a:ln>
            <a:noFill/>
          </a:ln>
        </p:spPr>
      </p:pic>
      <p:pic>
        <p:nvPicPr>
          <p:cNvPr id="5" name="Picture 4" descr="cid:200f4665-5330-4a43-84bf-635db3d06907@namprd07.prod.outlook.com"/>
          <p:cNvPicPr/>
          <p:nvPr/>
        </p:nvPicPr>
        <p:blipFill>
          <a:blip r:embed="rId5" r:link="rId7">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780791" y="103263"/>
            <a:ext cx="2258695" cy="1587425"/>
          </a:xfrm>
          <a:prstGeom prst="rect">
            <a:avLst/>
          </a:prstGeom>
          <a:noFill/>
          <a:ln>
            <a:noFill/>
          </a:ln>
        </p:spPr>
      </p:pic>
      <p:graphicFrame>
        <p:nvGraphicFramePr>
          <p:cNvPr id="9" name="Content Placeholder 8"/>
          <p:cNvGraphicFramePr>
            <a:graphicFrameLocks noGrp="1"/>
          </p:cNvGraphicFramePr>
          <p:nvPr>
            <p:ph idx="1"/>
            <p:extLst>
              <p:ext uri="{D42A27DB-BD31-4B8C-83A1-F6EECF244321}">
                <p14:modId xmlns:p14="http://schemas.microsoft.com/office/powerpoint/2010/main" val="16662536"/>
              </p:ext>
            </p:extLst>
          </p:nvPr>
        </p:nvGraphicFramePr>
        <p:xfrm>
          <a:off x="838200" y="1825625"/>
          <a:ext cx="10895013" cy="4692461"/>
        </p:xfrm>
        <a:graphic>
          <a:graphicData uri="http://schemas.openxmlformats.org/drawingml/2006/table">
            <a:tbl>
              <a:tblPr firstRow="1" bandRow="1">
                <a:tableStyleId>{5C22544A-7EE6-4342-B048-85BDC9FD1C3A}</a:tableStyleId>
              </a:tblPr>
              <a:tblGrid>
                <a:gridCol w="3631671">
                  <a:extLst>
                    <a:ext uri="{9D8B030D-6E8A-4147-A177-3AD203B41FA5}">
                      <a16:colId xmlns:a16="http://schemas.microsoft.com/office/drawing/2014/main" xmlns="" val="4103714900"/>
                    </a:ext>
                  </a:extLst>
                </a:gridCol>
                <a:gridCol w="3631671">
                  <a:extLst>
                    <a:ext uri="{9D8B030D-6E8A-4147-A177-3AD203B41FA5}">
                      <a16:colId xmlns:a16="http://schemas.microsoft.com/office/drawing/2014/main" xmlns="" val="4127058238"/>
                    </a:ext>
                  </a:extLst>
                </a:gridCol>
                <a:gridCol w="3631671">
                  <a:extLst>
                    <a:ext uri="{9D8B030D-6E8A-4147-A177-3AD203B41FA5}">
                      <a16:colId xmlns:a16="http://schemas.microsoft.com/office/drawing/2014/main" xmlns="" val="171290135"/>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867090756"/>
                  </a:ext>
                </a:extLst>
              </a:tr>
              <a:tr h="370840">
                <a:tc>
                  <a:txBody>
                    <a:bodyPr/>
                    <a:lstStyle/>
                    <a:p>
                      <a:endParaRPr lang="en-US" dirty="0"/>
                    </a:p>
                  </a:txBody>
                  <a:tcPr/>
                </a:tc>
                <a:tc>
                  <a:txBody>
                    <a:bodyPr/>
                    <a:lstStyle/>
                    <a:p>
                      <a:pPr marL="0" marR="0">
                        <a:lnSpc>
                          <a:spcPct val="107000"/>
                        </a:lnSpc>
                        <a:spcBef>
                          <a:spcPts val="0"/>
                        </a:spcBef>
                        <a:spcAft>
                          <a:spcPts val="0"/>
                        </a:spcAft>
                      </a:pPr>
                      <a:r>
                        <a:rPr lang="en-US" sz="1400" b="1" dirty="0">
                          <a:solidFill>
                            <a:schemeClr val="tx1"/>
                          </a:solidFill>
                          <a:effectLst/>
                          <a:latin typeface="FSAlbertPro-Bold"/>
                          <a:ea typeface="Calibri" panose="020F0502020204030204" pitchFamily="34" charset="0"/>
                          <a:cs typeface="FSAlbertPro-Bold"/>
                        </a:rPr>
                        <a:t>1. Preparation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FSAlbertPro-Light"/>
                          <a:ea typeface="Calibri" panose="020F0502020204030204" pitchFamily="34" charset="0"/>
                          <a:cs typeface="FSAlbertPro-Light"/>
                        </a:rPr>
                        <a:t>Make sure all items are accessible throughout the procedure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FSAlbertPro-Light"/>
                          <a:ea typeface="Calibri" panose="020F0502020204030204" pitchFamily="34" charset="0"/>
                          <a:cs typeface="FSAlbertPro-Light"/>
                        </a:rPr>
                        <a:t>Prior to venipuncture hold catheter hub and rotate barrel 360 degrees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FSAlbertPro-Light"/>
                          <a:ea typeface="Calibri" panose="020F0502020204030204" pitchFamily="34" charset="0"/>
                          <a:cs typeface="FSAlbertPro-Light"/>
                        </a:rPr>
                        <a:t>Make sure catheter is seated back in the notch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_tradnl" sz="1400" b="1" noProof="0" dirty="0" smtClean="0">
                          <a:solidFill>
                            <a:schemeClr val="tx1"/>
                          </a:solidFill>
                          <a:effectLst/>
                          <a:latin typeface="FSAlbertPro-Bold"/>
                          <a:ea typeface="Calibri" panose="020F0502020204030204" pitchFamily="34" charset="0"/>
                          <a:cs typeface="FSAlbertPro-Bold"/>
                        </a:rPr>
                        <a:t>1. Preparación</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Asegúrese de tener todos los materiales accesibles durante el procedimiento</a:t>
                      </a:r>
                    </a:p>
                    <a:p>
                      <a:pPr marL="342900" marR="0" lvl="0" indent="-342900">
                        <a:lnSpc>
                          <a:spcPct val="107000"/>
                        </a:lnSpc>
                        <a:spcBef>
                          <a:spcPts val="0"/>
                        </a:spcBef>
                        <a:spcAft>
                          <a:spcPts val="0"/>
                        </a:spcAft>
                        <a:buFont typeface="Symbol" panose="05050102010706020507" pitchFamily="18" charset="2"/>
                        <a:buChar char=""/>
                      </a:pPr>
                      <a:r>
                        <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Antes de la </a:t>
                      </a:r>
                      <a:r>
                        <a:rPr lang="es-ES_tradnl" sz="1100" noProof="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venopunción</a:t>
                      </a:r>
                      <a:r>
                        <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sujete el conector del catéter y dele</a:t>
                      </a:r>
                      <a:r>
                        <a:rPr lang="es-ES_tradnl" sz="11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 giro de 360 grados al cilindro</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Asegúrese de que el catéter esté descansando sobre la muesca </a:t>
                      </a:r>
                      <a:endParaRPr lang="es-ES_tradnl"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32805498"/>
                  </a:ext>
                </a:extLst>
              </a:tr>
              <a:tr h="370840">
                <a:tc>
                  <a:txBody>
                    <a:bodyPr/>
                    <a:lstStyle/>
                    <a:p>
                      <a:endParaRPr lang="en-US" dirty="0"/>
                    </a:p>
                  </a:txBody>
                  <a:tcPr/>
                </a:tc>
                <a:tc>
                  <a:txBody>
                    <a:bodyPr/>
                    <a:lstStyle/>
                    <a:p>
                      <a:pPr marL="0" marR="0">
                        <a:lnSpc>
                          <a:spcPct val="107000"/>
                        </a:lnSpc>
                        <a:spcBef>
                          <a:spcPts val="0"/>
                        </a:spcBef>
                        <a:spcAft>
                          <a:spcPts val="0"/>
                        </a:spcAft>
                      </a:pPr>
                      <a:r>
                        <a:rPr lang="en-US" sz="1400" b="1" dirty="0">
                          <a:solidFill>
                            <a:schemeClr val="tx1"/>
                          </a:solidFill>
                          <a:effectLst/>
                          <a:latin typeface="FSAlbertPro-Bold"/>
                          <a:ea typeface="Calibri" panose="020F0502020204030204" pitchFamily="34" charset="0"/>
                          <a:cs typeface="FSAlbertPro-Bold"/>
                        </a:rPr>
                        <a:t>2. Venipuncture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FSAlbertPro-Bold"/>
                          <a:ea typeface="Calibri" panose="020F0502020204030204" pitchFamily="34" charset="0"/>
                          <a:cs typeface="FSAlbertPro-Bold"/>
                        </a:rPr>
                        <a:t>Approach vein slowly at a low angle</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FSAlbertPro-Bold"/>
                          <a:ea typeface="Calibri" panose="020F0502020204030204" pitchFamily="34" charset="0"/>
                          <a:cs typeface="FSAlbertPro-Bold"/>
                        </a:rPr>
                        <a:t>Observe early flashback along the catheter (20, 22, 24 gauge only)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FSAlbertPro-Bold"/>
                          <a:ea typeface="Calibri" panose="020F0502020204030204" pitchFamily="34" charset="0"/>
                          <a:cs typeface="FSAlbertPro-Bold"/>
                        </a:rPr>
                        <a:t>In larger gauge sizes observe flash behind white button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chemeClr val="tx1"/>
                          </a:solidFill>
                          <a:effectLst/>
                          <a:latin typeface="Calibri Light" panose="020F0302020204030204" pitchFamily="34" charset="0"/>
                          <a:ea typeface="Calibri" panose="020F0502020204030204" pitchFamily="34" charset="0"/>
                          <a:cs typeface="FSAlbertPro-Bold"/>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s-ES_tradnl" sz="1400" b="1" noProof="0" dirty="0" smtClean="0">
                          <a:solidFill>
                            <a:schemeClr val="tx1"/>
                          </a:solidFill>
                          <a:effectLst/>
                          <a:latin typeface="FSAlbertPro-Bold"/>
                          <a:ea typeface="Calibri" panose="020F0502020204030204" pitchFamily="34" charset="0"/>
                          <a:cs typeface="FSAlbertPro-Bold"/>
                        </a:rPr>
                        <a:t>2. </a:t>
                      </a:r>
                      <a:r>
                        <a:rPr lang="es-ES_tradnl" sz="1400" b="1" noProof="0" dirty="0" err="1" smtClean="0">
                          <a:solidFill>
                            <a:schemeClr val="tx1"/>
                          </a:solidFill>
                          <a:effectLst/>
                          <a:latin typeface="FSAlbertPro-Bold"/>
                          <a:ea typeface="Calibri" panose="020F0502020204030204" pitchFamily="34" charset="0"/>
                          <a:cs typeface="FSAlbertPro-Bold"/>
                        </a:rPr>
                        <a:t>Venopunción</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Acérquese lentamente a la vena en un ángulo bajo</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Observe el retorno inmediato de sangre a</a:t>
                      </a:r>
                      <a:r>
                        <a:rPr lang="es-ES_tradnl" sz="12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lo largo</a:t>
                      </a: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del catéter (solo en agujas de calibre 20, 22 y 24)</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 usar agujas de mayor calibre, puede observar el retorno de sangre detrás del botón blanco </a:t>
                      </a:r>
                      <a:endParaRPr lang="es-ES_tradnl"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68344885"/>
                  </a:ext>
                </a:extLst>
              </a:tr>
              <a:tr h="370840">
                <a:tc>
                  <a:txBody>
                    <a:bodyPr/>
                    <a:lstStyle/>
                    <a:p>
                      <a:endParaRPr lang="en-US" dirty="0"/>
                    </a:p>
                  </a:txBody>
                  <a:tcPr/>
                </a:tc>
                <a:tc>
                  <a:txBody>
                    <a:bodyPr/>
                    <a:lstStyle/>
                    <a:p>
                      <a:pPr marL="0" marR="0">
                        <a:lnSpc>
                          <a:spcPct val="107000"/>
                        </a:lnSpc>
                        <a:spcBef>
                          <a:spcPts val="0"/>
                        </a:spcBef>
                        <a:spcAft>
                          <a:spcPts val="0"/>
                        </a:spcAft>
                      </a:pPr>
                      <a:r>
                        <a:rPr lang="en-US" sz="1400" b="1" dirty="0">
                          <a:solidFill>
                            <a:schemeClr val="tx1"/>
                          </a:solidFill>
                          <a:effectLst/>
                          <a:latin typeface="FSAlbertPro-Bold"/>
                          <a:ea typeface="Calibri" panose="020F0502020204030204" pitchFamily="34" charset="0"/>
                          <a:cs typeface="FSAlbertPro-Bold"/>
                        </a:rPr>
                        <a:t>3. Advancement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Upon flashback visualization, lower catheter almost parallel to the skin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Advance entire unit slightly before threading catheter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Thread catheter into vein while maintaining skin traction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S_tradnl" sz="1400" b="1" noProof="0" dirty="0" smtClean="0">
                          <a:solidFill>
                            <a:schemeClr val="tx1"/>
                          </a:solidFill>
                          <a:effectLst/>
                          <a:latin typeface="FSAlbertPro-Bold"/>
                          <a:ea typeface="Calibri" panose="020F0502020204030204" pitchFamily="34" charset="0"/>
                          <a:cs typeface="FSAlbertPro-Bold"/>
                        </a:rPr>
                        <a:t>3. Como introducir el catéter </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Cuando vea el retorno de sangre, baje el catéter a</a:t>
                      </a:r>
                      <a:r>
                        <a:rPr lang="es-ES_tradnl" sz="12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a:t>
                      </a: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nivel casi paralelo con la piel</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Introduzca la unidad entera un poco antes de entrar el catéter</a:t>
                      </a:r>
                      <a:endParaRPr lang="es-ES_tradnl" sz="11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2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Introduzca el catéter en la vena a la vez que estira la piel</a:t>
                      </a:r>
                      <a:endParaRPr lang="es-ES_tradnl" sz="11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8865740"/>
                  </a:ext>
                </a:extLst>
              </a:tr>
            </a:tbl>
          </a:graphicData>
        </a:graphic>
      </p:graphicFrame>
      <p:pic>
        <p:nvPicPr>
          <p:cNvPr id="10" name="Picture 9"/>
          <p:cNvPicPr/>
          <p:nvPr/>
        </p:nvPicPr>
        <p:blipFill>
          <a:blip r:embed="rId8"/>
          <a:stretch>
            <a:fillRect/>
          </a:stretch>
        </p:blipFill>
        <p:spPr>
          <a:xfrm>
            <a:off x="1888483" y="2297590"/>
            <a:ext cx="1685290" cy="1049655"/>
          </a:xfrm>
          <a:prstGeom prst="rect">
            <a:avLst/>
          </a:prstGeom>
          <a:effectLst>
            <a:outerShdw blurRad="50800" dist="38100" dir="18900000" algn="bl" rotWithShape="0">
              <a:prstClr val="black">
                <a:alpha val="40000"/>
              </a:prstClr>
            </a:outerShdw>
          </a:effectLst>
        </p:spPr>
      </p:pic>
      <p:pic>
        <p:nvPicPr>
          <p:cNvPr id="11" name="Picture 10"/>
          <p:cNvPicPr/>
          <p:nvPr/>
        </p:nvPicPr>
        <p:blipFill>
          <a:blip r:embed="rId9"/>
          <a:stretch>
            <a:fillRect/>
          </a:stretch>
        </p:blipFill>
        <p:spPr>
          <a:xfrm>
            <a:off x="1954459" y="3734864"/>
            <a:ext cx="1729740" cy="1073150"/>
          </a:xfrm>
          <a:prstGeom prst="rect">
            <a:avLst/>
          </a:prstGeom>
          <a:effectLst>
            <a:outerShdw blurRad="50800" dist="38100" dir="18900000" algn="bl" rotWithShape="0">
              <a:prstClr val="black">
                <a:alpha val="40000"/>
              </a:prstClr>
            </a:outerShdw>
          </a:effectLst>
        </p:spPr>
      </p:pic>
      <p:pic>
        <p:nvPicPr>
          <p:cNvPr id="12" name="Picture 11"/>
          <p:cNvPicPr/>
          <p:nvPr/>
        </p:nvPicPr>
        <p:blipFill>
          <a:blip r:embed="rId10"/>
          <a:stretch>
            <a:fillRect/>
          </a:stretch>
        </p:blipFill>
        <p:spPr>
          <a:xfrm>
            <a:off x="1954459" y="5195634"/>
            <a:ext cx="1876425" cy="1134110"/>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550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4000" dirty="0" smtClean="0"/>
              <a:t>Catéter o sonda “BD </a:t>
            </a:r>
            <a:r>
              <a:rPr lang="es-ES_tradnl" sz="4000" dirty="0" err="1" smtClean="0"/>
              <a:t>Insyte</a:t>
            </a:r>
            <a:r>
              <a:rPr lang="es-ES_tradnl" sz="4000" dirty="0" smtClean="0"/>
              <a:t> </a:t>
            </a:r>
            <a:r>
              <a:rPr lang="es-ES_tradnl" sz="4000" dirty="0" err="1" smtClean="0"/>
              <a:t>Autoguard</a:t>
            </a:r>
            <a:r>
              <a:rPr lang="es-ES_tradnl" sz="4000" dirty="0" smtClean="0"/>
              <a:t>” (continuación)</a:t>
            </a:r>
            <a:endParaRPr lang="es-ES_tradnl"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0472292"/>
              </p:ext>
            </p:extLst>
          </p:nvPr>
        </p:nvGraphicFramePr>
        <p:xfrm>
          <a:off x="838200" y="1825625"/>
          <a:ext cx="10515600" cy="5229987"/>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392846097"/>
                    </a:ext>
                  </a:extLst>
                </a:gridCol>
                <a:gridCol w="3505200">
                  <a:extLst>
                    <a:ext uri="{9D8B030D-6E8A-4147-A177-3AD203B41FA5}">
                      <a16:colId xmlns:a16="http://schemas.microsoft.com/office/drawing/2014/main" xmlns="" val="3209028904"/>
                    </a:ext>
                  </a:extLst>
                </a:gridCol>
                <a:gridCol w="3505200">
                  <a:extLst>
                    <a:ext uri="{9D8B030D-6E8A-4147-A177-3AD203B41FA5}">
                      <a16:colId xmlns:a16="http://schemas.microsoft.com/office/drawing/2014/main" xmlns="" val="3136216668"/>
                    </a:ext>
                  </a:extLst>
                </a:gridCol>
              </a:tblGrid>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3597559"/>
                  </a:ext>
                </a:extLst>
              </a:tr>
              <a:tr h="370840">
                <a:tc>
                  <a:txBody>
                    <a:bodyPr/>
                    <a:lstStyle/>
                    <a:p>
                      <a:endParaRPr lang="en-US" dirty="0"/>
                    </a:p>
                  </a:txBody>
                  <a:tcPr/>
                </a:tc>
                <a:tc>
                  <a:txBody>
                    <a:bodyPr/>
                    <a:lstStyle/>
                    <a:p>
                      <a:pPr marL="0" marR="0">
                        <a:lnSpc>
                          <a:spcPct val="107000"/>
                        </a:lnSpc>
                        <a:spcBef>
                          <a:spcPts val="0"/>
                        </a:spcBef>
                        <a:spcAft>
                          <a:spcPts val="0"/>
                        </a:spcAft>
                      </a:pPr>
                      <a:r>
                        <a:rPr lang="en-US" sz="1400" b="1" dirty="0">
                          <a:solidFill>
                            <a:schemeClr val="tx1"/>
                          </a:solidFill>
                          <a:effectLst/>
                          <a:latin typeface="FSAlbertPro-Bold"/>
                          <a:ea typeface="Calibri" panose="020F0502020204030204" pitchFamily="34" charset="0"/>
                          <a:cs typeface="FSAlbertPro-Bold"/>
                        </a:rPr>
                        <a:t>4. Needle removal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Before pressing the button</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Release tourniquet</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Apply digital pressure beyond the catheter tip</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Gently stabilize catheter hub</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Press the white button</a:t>
                      </a:r>
                    </a:p>
                  </a:txBody>
                  <a:tcPr marL="68580" marR="68580" marT="0" marB="0"/>
                </a:tc>
                <a:tc>
                  <a:txBody>
                    <a:bodyPr/>
                    <a:lstStyle/>
                    <a:p>
                      <a:pPr marL="0" marR="0">
                        <a:lnSpc>
                          <a:spcPct val="107000"/>
                        </a:lnSpc>
                        <a:spcBef>
                          <a:spcPts val="0"/>
                        </a:spcBef>
                        <a:spcAft>
                          <a:spcPts val="0"/>
                        </a:spcAft>
                      </a:pPr>
                      <a:r>
                        <a:rPr lang="es-ES_tradnl" sz="1400" b="1" noProof="0" dirty="0" smtClean="0">
                          <a:solidFill>
                            <a:schemeClr val="tx1"/>
                          </a:solidFill>
                          <a:effectLst/>
                          <a:latin typeface="FSAlbertPro-Bold"/>
                          <a:ea typeface="Calibri" panose="020F0502020204030204" pitchFamily="34" charset="0"/>
                          <a:cs typeface="FSAlbertPro-Bold"/>
                        </a:rPr>
                        <a:t>4. Cómo retirar la aguja</a:t>
                      </a:r>
                      <a:endPar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Antes de presionar el botón</a:t>
                      </a: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Suelte el torniquete</a:t>
                      </a: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Aplique presión con los dedos más allá de la punta del catéter</a:t>
                      </a: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Enderece con cuidado el conector del catéter</a:t>
                      </a: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Empuje el botón blanco</a:t>
                      </a:r>
                      <a:endParaRPr lang="es-ES_tradnl" sz="1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04407646"/>
                  </a:ext>
                </a:extLst>
              </a:tr>
              <a:tr h="731387">
                <a:tc>
                  <a:txBody>
                    <a:bodyPr/>
                    <a:lstStyle/>
                    <a:p>
                      <a:endParaRPr lang="en-US"/>
                    </a:p>
                  </a:txBody>
                  <a:tcPr/>
                </a:tc>
                <a:tc>
                  <a:txBody>
                    <a:bodyPr/>
                    <a:lstStyle/>
                    <a:p>
                      <a:pPr marL="0" marR="0">
                        <a:lnSpc>
                          <a:spcPct val="107000"/>
                        </a:lnSpc>
                        <a:spcBef>
                          <a:spcPts val="0"/>
                        </a:spcBef>
                        <a:spcAft>
                          <a:spcPts val="0"/>
                        </a:spcAft>
                      </a:pPr>
                      <a:r>
                        <a:rPr lang="en-US" sz="1400" b="1" dirty="0">
                          <a:solidFill>
                            <a:schemeClr val="tx1"/>
                          </a:solidFill>
                          <a:effectLst/>
                          <a:latin typeface="FSAlbertPro-Bold"/>
                          <a:ea typeface="Calibri" panose="020F0502020204030204" pitchFamily="34" charset="0"/>
                          <a:cs typeface="FSAlbertPro-Bold"/>
                        </a:rPr>
                        <a:t>5. Securement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Secure catheter and apply sterile dressing </a:t>
                      </a:r>
                    </a:p>
                  </a:txBody>
                  <a:tcPr marL="68580" marR="68580" marT="0" marB="0"/>
                </a:tc>
                <a:tc>
                  <a:txBody>
                    <a:bodyPr/>
                    <a:lstStyle/>
                    <a:p>
                      <a:pPr marL="0" marR="0">
                        <a:lnSpc>
                          <a:spcPct val="107000"/>
                        </a:lnSpc>
                        <a:spcBef>
                          <a:spcPts val="0"/>
                        </a:spcBef>
                        <a:spcAft>
                          <a:spcPts val="0"/>
                        </a:spcAft>
                      </a:pPr>
                      <a:r>
                        <a:rPr lang="es-ES_tradnl" sz="1400" b="1" noProof="0" dirty="0" smtClean="0">
                          <a:solidFill>
                            <a:schemeClr val="tx1"/>
                          </a:solidFill>
                          <a:effectLst/>
                          <a:latin typeface="FSAlbertPro-Bold"/>
                          <a:ea typeface="Calibri" panose="020F0502020204030204" pitchFamily="34" charset="0"/>
                          <a:cs typeface="FSAlbertPro-Bold"/>
                        </a:rPr>
                        <a:t>5. C</a:t>
                      </a:r>
                      <a:r>
                        <a:rPr lang="es-ES_tradnl" sz="1800" b="1" noProof="0" dirty="0" smtClean="0">
                          <a:solidFill>
                            <a:schemeClr val="tx1"/>
                          </a:solidFill>
                          <a:effectLst/>
                          <a:latin typeface="Calibri" panose="020F0502020204030204" pitchFamily="34" charset="0"/>
                          <a:ea typeface="Calibri" panose="020F0502020204030204" pitchFamily="34" charset="0"/>
                          <a:cs typeface="FSAlbertPro-Bold"/>
                        </a:rPr>
                        <a:t>ó</a:t>
                      </a:r>
                      <a:r>
                        <a:rPr lang="es-ES_tradnl" sz="1400" b="1" noProof="0" dirty="0" smtClean="0">
                          <a:solidFill>
                            <a:schemeClr val="tx1"/>
                          </a:solidFill>
                          <a:effectLst/>
                          <a:latin typeface="FSAlbertPro-Bold"/>
                          <a:ea typeface="Calibri" panose="020F0502020204030204" pitchFamily="34" charset="0"/>
                          <a:cs typeface="FSAlbertPro-Bold"/>
                        </a:rPr>
                        <a:t>mo asegurar el catéter</a:t>
                      </a:r>
                      <a:endPar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Asegure el catéter y ponga un vendaje estéril </a:t>
                      </a:r>
                      <a:endParaRPr lang="es-ES_tradnl" sz="1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43275590"/>
                  </a:ext>
                </a:extLst>
              </a:tr>
              <a:tr h="370840">
                <a:tc>
                  <a:txBody>
                    <a:bodyPr/>
                    <a:lstStyle/>
                    <a:p>
                      <a:endParaRPr lang="en-US" dirty="0"/>
                    </a:p>
                  </a:txBody>
                  <a:tcPr/>
                </a:tc>
                <a:tc>
                  <a:txBody>
                    <a:bodyPr/>
                    <a:lstStyle/>
                    <a:p>
                      <a:pPr marL="0" marR="0">
                        <a:lnSpc>
                          <a:spcPct val="107000"/>
                        </a:lnSpc>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Caution Reminders:</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 not withdraw needle from catheter hub before pressing the white button</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Needle should be retracted prior to disposal in a puncture-resistant, leak-proof sharps container</a:t>
                      </a:r>
                    </a:p>
                    <a:p>
                      <a:pPr marL="342900" marR="0" lvl="0" indent="-342900">
                        <a:lnSpc>
                          <a:spcPct val="107000"/>
                        </a:lnSpc>
                        <a:spcBef>
                          <a:spcPts val="0"/>
                        </a:spcBef>
                        <a:spcAft>
                          <a:spcPts val="0"/>
                        </a:spcAft>
                        <a:buFont typeface="Symbol" panose="05050102010706020507" pitchFamily="18" charset="2"/>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Never reinsert needle into the catheter as this could shear the catheter</a:t>
                      </a:r>
                    </a:p>
                    <a:p>
                      <a:pPr marL="22860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s-ES_tradnl" sz="1400" b="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Advertencias:</a:t>
                      </a:r>
                      <a:endPar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remueva la aguja del conector del catéter antes de presionar el botón blanco</a:t>
                      </a: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Debe</a:t>
                      </a:r>
                      <a:r>
                        <a:rPr lang="es-ES_tradnl" sz="1400" baseline="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retraer l</a:t>
                      </a: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aguja antes de desecharla en un recipiente para objetos punzantes resistente a las perforaciones y a prueba de filtraciones.  </a:t>
                      </a:r>
                    </a:p>
                    <a:p>
                      <a:pPr marL="342900" marR="0" lvl="0" indent="-342900">
                        <a:lnSpc>
                          <a:spcPct val="107000"/>
                        </a:lnSpc>
                        <a:spcBef>
                          <a:spcPts val="0"/>
                        </a:spcBef>
                        <a:spcAft>
                          <a:spcPts val="0"/>
                        </a:spcAft>
                        <a:buFont typeface="Symbol" panose="05050102010706020507" pitchFamily="18" charset="2"/>
                        <a:buChar char=""/>
                      </a:pPr>
                      <a:r>
                        <a:rPr lang="es-ES_tradnl" sz="1400"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Nunca vuelva a introducir la aguja en el catéter ya que podría romperlo.  </a:t>
                      </a:r>
                      <a:endParaRPr lang="es-ES_tradnl" sz="14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0926301"/>
                  </a:ext>
                </a:extLst>
              </a:tr>
            </a:tbl>
          </a:graphicData>
        </a:graphic>
      </p:graphicFrame>
      <p:pic>
        <p:nvPicPr>
          <p:cNvPr id="5" name="Picture 4"/>
          <p:cNvPicPr/>
          <p:nvPr/>
        </p:nvPicPr>
        <p:blipFill>
          <a:blip r:embed="rId2"/>
          <a:stretch>
            <a:fillRect/>
          </a:stretch>
        </p:blipFill>
        <p:spPr>
          <a:xfrm>
            <a:off x="1670424" y="2386547"/>
            <a:ext cx="2095818" cy="1334427"/>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14620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784" y="1335641"/>
            <a:ext cx="8753582" cy="2009186"/>
          </a:xfrm>
          <a:solidFill>
            <a:schemeClr val="accent1">
              <a:lumMod val="40000"/>
              <a:lumOff val="60000"/>
            </a:schemeClr>
          </a:solidFill>
        </p:spPr>
        <p:txBody>
          <a:bodyPr>
            <a:normAutofit/>
          </a:bodyPr>
          <a:lstStyle/>
          <a:p>
            <a:pPr algn="ctr"/>
            <a:r>
              <a:rPr lang="en-US" dirty="0"/>
              <a:t>¡</a:t>
            </a:r>
            <a:r>
              <a:rPr lang="en-US" dirty="0" smtClean="0"/>
              <a:t>Gracias! </a:t>
            </a:r>
            <a:br>
              <a:rPr lang="en-US" dirty="0" smtClean="0"/>
            </a:br>
            <a:r>
              <a:rPr lang="en-US" dirty="0"/>
              <a:t/>
            </a:r>
            <a:br>
              <a:rPr lang="en-US" dirty="0"/>
            </a:br>
            <a:r>
              <a:rPr lang="en-US" dirty="0" smtClean="0"/>
              <a:t>¿</a:t>
            </a:r>
            <a:r>
              <a:rPr lang="en-US" dirty="0" err="1" smtClean="0"/>
              <a:t>Preguntas</a:t>
            </a:r>
            <a:r>
              <a:rPr lang="en-US" dirty="0" smtClean="0"/>
              <a:t>?</a:t>
            </a:r>
            <a:endParaRPr lang="en-US" dirty="0"/>
          </a:p>
        </p:txBody>
      </p:sp>
    </p:spTree>
    <p:extLst>
      <p:ext uri="{BB962C8B-B14F-4D97-AF65-F5344CB8AC3E}">
        <p14:creationId xmlns:p14="http://schemas.microsoft.com/office/powerpoint/2010/main" val="35328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s-ES_tradnl" dirty="0" smtClean="0"/>
              <a:t>¡La inyección es el procedimiento más común dentro del cuidado de la salud !</a:t>
            </a:r>
            <a:endParaRPr lang="es-ES_tradnl" dirty="0"/>
          </a:p>
        </p:txBody>
      </p:sp>
      <p:sp>
        <p:nvSpPr>
          <p:cNvPr id="3" name="Content Placeholder 2"/>
          <p:cNvSpPr>
            <a:spLocks noGrp="1"/>
          </p:cNvSpPr>
          <p:nvPr>
            <p:ph idx="1"/>
          </p:nvPr>
        </p:nvSpPr>
        <p:spPr>
          <a:xfrm>
            <a:off x="838200" y="2479923"/>
            <a:ext cx="6569467" cy="3697039"/>
          </a:xfrm>
        </p:spPr>
        <p:txBody>
          <a:bodyPr/>
          <a:lstStyle/>
          <a:p>
            <a:r>
              <a:rPr lang="es-ES_tradnl" dirty="0" smtClean="0"/>
              <a:t>En el mundo entero se administran 16 billones de inyecciones al año </a:t>
            </a:r>
          </a:p>
          <a:p>
            <a:r>
              <a:rPr lang="es-ES_tradnl" dirty="0" smtClean="0"/>
              <a:t>Un 90% es para cuidado curativo</a:t>
            </a:r>
          </a:p>
          <a:p>
            <a:r>
              <a:rPr lang="es-ES_tradnl" dirty="0" smtClean="0"/>
              <a:t>Un 5% es para inmunización</a:t>
            </a:r>
            <a:endParaRPr lang="es-ES_tradnl" dirty="0"/>
          </a:p>
        </p:txBody>
      </p:sp>
      <p:pic>
        <p:nvPicPr>
          <p:cNvPr id="5" name="Picture 4"/>
          <p:cNvPicPr>
            <a:picLocks noChangeAspect="1"/>
          </p:cNvPicPr>
          <p:nvPr/>
        </p:nvPicPr>
        <p:blipFill>
          <a:blip r:embed="rId2"/>
          <a:stretch>
            <a:fillRect/>
          </a:stretch>
        </p:blipFill>
        <p:spPr>
          <a:xfrm>
            <a:off x="7924942" y="2479924"/>
            <a:ext cx="3225800" cy="2514600"/>
          </a:xfrm>
          <a:prstGeom prst="rect">
            <a:avLst/>
          </a:prstGeom>
        </p:spPr>
      </p:pic>
    </p:spTree>
    <p:extLst>
      <p:ext uri="{BB962C8B-B14F-4D97-AF65-F5344CB8AC3E}">
        <p14:creationId xmlns:p14="http://schemas.microsoft.com/office/powerpoint/2010/main" val="272002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s-ES_tradnl" dirty="0" smtClean="0"/>
              <a:t>¿Por qué es tan importante la seguridad?   </a:t>
            </a:r>
            <a:endParaRPr lang="es-ES_tradnl" dirty="0"/>
          </a:p>
        </p:txBody>
      </p:sp>
      <p:sp>
        <p:nvSpPr>
          <p:cNvPr id="3" name="Content Placeholder 2"/>
          <p:cNvSpPr>
            <a:spLocks noGrp="1"/>
          </p:cNvSpPr>
          <p:nvPr>
            <p:ph idx="1"/>
          </p:nvPr>
        </p:nvSpPr>
        <p:spPr>
          <a:xfrm>
            <a:off x="838200" y="1825625"/>
            <a:ext cx="7781818" cy="4351338"/>
          </a:xfrm>
        </p:spPr>
        <p:txBody>
          <a:bodyPr>
            <a:normAutofit lnSpcReduction="10000"/>
          </a:bodyPr>
          <a:lstStyle/>
          <a:p>
            <a:r>
              <a:rPr lang="es-ES_tradnl" dirty="0" smtClean="0"/>
              <a:t>Para evitar infectar al paciente y a los proveedores del cuidado de la salud</a:t>
            </a:r>
          </a:p>
          <a:p>
            <a:r>
              <a:rPr lang="es-ES_tradnl" dirty="0" smtClean="0"/>
              <a:t>Para evitar la propagación de infecciones como:</a:t>
            </a:r>
          </a:p>
          <a:p>
            <a:pPr lvl="1"/>
            <a:r>
              <a:rPr lang="es-ES_tradnl" dirty="0" smtClean="0"/>
              <a:t>El VIH (de SIDA)</a:t>
            </a:r>
          </a:p>
          <a:p>
            <a:pPr lvl="1"/>
            <a:r>
              <a:rPr lang="es-ES_tradnl" dirty="0" smtClean="0"/>
              <a:t>La hepatitis B y C</a:t>
            </a:r>
          </a:p>
          <a:p>
            <a:pPr lvl="1"/>
            <a:r>
              <a:rPr lang="es-ES_tradnl" dirty="0" smtClean="0"/>
              <a:t>Las fiebres hemorrágicas  (como el </a:t>
            </a:r>
            <a:r>
              <a:rPr lang="es-ES_tradnl" dirty="0" err="1" smtClean="0"/>
              <a:t>ébola</a:t>
            </a:r>
            <a:r>
              <a:rPr lang="es-ES_tradnl" dirty="0" smtClean="0"/>
              <a:t>)</a:t>
            </a:r>
          </a:p>
          <a:p>
            <a:pPr lvl="1"/>
            <a:r>
              <a:rPr lang="es-ES_tradnl" dirty="0" smtClean="0"/>
              <a:t>La malaria</a:t>
            </a:r>
          </a:p>
          <a:p>
            <a:pPr lvl="1"/>
            <a:endParaRPr lang="es-ES_tradnl" dirty="0" smtClean="0"/>
          </a:p>
          <a:p>
            <a:r>
              <a:rPr lang="es-ES_tradnl" dirty="0" smtClean="0"/>
              <a:t>Para prevenir la propagación de infecciones bacterianas en el sitio de la inyección</a:t>
            </a:r>
          </a:p>
          <a:p>
            <a:pPr lvl="1"/>
            <a:r>
              <a:rPr lang="es-ES_tradnl" dirty="0" smtClean="0"/>
              <a:t>Se puede formar un absceso en el lugar de la inyección.  </a:t>
            </a:r>
          </a:p>
          <a:p>
            <a:pPr lvl="1"/>
            <a:endParaRPr lang="en-US" dirty="0"/>
          </a:p>
        </p:txBody>
      </p:sp>
      <p:pic>
        <p:nvPicPr>
          <p:cNvPr id="4" name="Picture 3"/>
          <p:cNvPicPr>
            <a:picLocks noChangeAspect="1"/>
          </p:cNvPicPr>
          <p:nvPr/>
        </p:nvPicPr>
        <p:blipFill>
          <a:blip r:embed="rId2"/>
          <a:stretch>
            <a:fillRect/>
          </a:stretch>
        </p:blipFill>
        <p:spPr>
          <a:xfrm>
            <a:off x="8604756" y="4335694"/>
            <a:ext cx="3353506" cy="2211370"/>
          </a:xfrm>
          <a:prstGeom prst="rect">
            <a:avLst/>
          </a:prstGeom>
        </p:spPr>
      </p:pic>
    </p:spTree>
    <p:extLst>
      <p:ext uri="{BB962C8B-B14F-4D97-AF65-F5344CB8AC3E}">
        <p14:creationId xmlns:p14="http://schemas.microsoft.com/office/powerpoint/2010/main" val="1629776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s-ES_tradnl" dirty="0" smtClean="0"/>
              <a:t>Común, pero peligroso:  Reutilización de equipo o materiales de inyección </a:t>
            </a:r>
            <a:endParaRPr lang="es-ES_tradnl" dirty="0"/>
          </a:p>
        </p:txBody>
      </p:sp>
      <p:sp>
        <p:nvSpPr>
          <p:cNvPr id="3" name="Content Placeholder 2"/>
          <p:cNvSpPr>
            <a:spLocks noGrp="1"/>
          </p:cNvSpPr>
          <p:nvPr>
            <p:ph idx="1"/>
          </p:nvPr>
        </p:nvSpPr>
        <p:spPr>
          <a:xfrm>
            <a:off x="838200" y="1825625"/>
            <a:ext cx="8963346" cy="4351338"/>
          </a:xfrm>
        </p:spPr>
        <p:txBody>
          <a:bodyPr>
            <a:normAutofit fontScale="92500"/>
          </a:bodyPr>
          <a:lstStyle/>
          <a:p>
            <a:r>
              <a:rPr lang="es-ES_tradnl" dirty="0" smtClean="0"/>
              <a:t>Reutilizar materiales de inyección </a:t>
            </a:r>
            <a:r>
              <a:rPr lang="es-ES_tradnl" b="1" dirty="0" smtClean="0"/>
              <a:t>NO</a:t>
            </a:r>
            <a:r>
              <a:rPr lang="es-ES_tradnl" dirty="0" smtClean="0"/>
              <a:t> es una práctica segura</a:t>
            </a:r>
          </a:p>
          <a:p>
            <a:pPr lvl="1"/>
            <a:r>
              <a:rPr lang="es-ES_tradnl" dirty="0" smtClean="0"/>
              <a:t>Volver a utilizar jeringas y agujas en más de un paciente </a:t>
            </a:r>
          </a:p>
          <a:p>
            <a:pPr lvl="1"/>
            <a:r>
              <a:rPr lang="es-ES_tradnl" dirty="0" smtClean="0"/>
              <a:t>Reintroducir agujas en viales de dosis múltiples y luego utilizar el mismo frasco para otro paciente.   </a:t>
            </a:r>
          </a:p>
          <a:p>
            <a:pPr lvl="1"/>
            <a:r>
              <a:rPr lang="es-ES_tradnl" dirty="0" smtClean="0"/>
              <a:t>El limpiar de forma descuidada las agujas y luego reutilizarlas es peligroso  </a:t>
            </a:r>
          </a:p>
          <a:p>
            <a:pPr lvl="1"/>
            <a:r>
              <a:rPr lang="es-ES_tradnl" dirty="0" smtClean="0"/>
              <a:t>En el año 2000 la OMS estimó que un 40% de los 16 billones de inyecciones que se administraron, se hizo con equipo de inyección reutilizado y esto resultó en: </a:t>
            </a:r>
          </a:p>
          <a:p>
            <a:pPr lvl="2"/>
            <a:r>
              <a:rPr lang="es-ES_tradnl" dirty="0" smtClean="0"/>
              <a:t>21 millones de casos nuevos de HBV (un 32% de todos los casos nuevos),</a:t>
            </a:r>
          </a:p>
          <a:p>
            <a:pPr lvl="2"/>
            <a:r>
              <a:rPr lang="es-ES_tradnl" dirty="0" smtClean="0"/>
              <a:t>2 millones de casos nuevos de HCV (un 40% de todos los casos nuevos), y </a:t>
            </a:r>
          </a:p>
          <a:p>
            <a:pPr lvl="2"/>
            <a:r>
              <a:rPr lang="es-ES_tradnl" dirty="0"/>
              <a:t>A</a:t>
            </a:r>
            <a:r>
              <a:rPr lang="es-ES_tradnl" dirty="0" smtClean="0"/>
              <a:t>lrededor de 260,000 casos de VIH (un 5% de todos los casos nuevos de VIH)  </a:t>
            </a:r>
            <a:endParaRPr lang="es-ES_tradnl" dirty="0"/>
          </a:p>
        </p:txBody>
      </p:sp>
      <p:pic>
        <p:nvPicPr>
          <p:cNvPr id="4" name="Picture 3"/>
          <p:cNvPicPr>
            <a:picLocks noChangeAspect="1"/>
          </p:cNvPicPr>
          <p:nvPr/>
        </p:nvPicPr>
        <p:blipFill>
          <a:blip r:embed="rId2"/>
          <a:stretch>
            <a:fillRect/>
          </a:stretch>
        </p:blipFill>
        <p:spPr>
          <a:xfrm>
            <a:off x="9503595" y="2411930"/>
            <a:ext cx="2524375" cy="1985576"/>
          </a:xfrm>
          <a:prstGeom prst="rect">
            <a:avLst/>
          </a:prstGeom>
        </p:spPr>
      </p:pic>
      <p:sp>
        <p:nvSpPr>
          <p:cNvPr id="5" name="&quot;No&quot; Symbol 4"/>
          <p:cNvSpPr/>
          <p:nvPr/>
        </p:nvSpPr>
        <p:spPr>
          <a:xfrm>
            <a:off x="9308386" y="2157573"/>
            <a:ext cx="2883613" cy="2732925"/>
          </a:xfrm>
          <a:prstGeom prst="noSmoking">
            <a:avLst>
              <a:gd name="adj" fmla="val 746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1257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US" dirty="0" err="1" smtClean="0"/>
              <a:t>Lesiones</a:t>
            </a:r>
            <a:r>
              <a:rPr lang="en-US" dirty="0" smtClean="0"/>
              <a:t> </a:t>
            </a:r>
            <a:r>
              <a:rPr lang="en-US" dirty="0" err="1"/>
              <a:t>en</a:t>
            </a:r>
            <a:r>
              <a:rPr lang="en-US" dirty="0"/>
              <a:t> </a:t>
            </a:r>
            <a:r>
              <a:rPr lang="en-US" dirty="0" err="1"/>
              <a:t>trabajadores</a:t>
            </a:r>
            <a:r>
              <a:rPr lang="en-US" dirty="0"/>
              <a:t> del </a:t>
            </a:r>
            <a:r>
              <a:rPr lang="en-US" dirty="0" err="1"/>
              <a:t>cuidado</a:t>
            </a:r>
            <a:r>
              <a:rPr lang="en-US" dirty="0"/>
              <a:t> </a:t>
            </a:r>
            <a:r>
              <a:rPr lang="en-US" dirty="0" err="1" smtClean="0"/>
              <a:t>médico</a:t>
            </a:r>
            <a:r>
              <a:rPr lang="en-US" dirty="0" smtClean="0"/>
              <a:t> a causa de </a:t>
            </a:r>
            <a:r>
              <a:rPr lang="en-US" dirty="0" err="1" smtClean="0"/>
              <a:t>pinchazos</a:t>
            </a:r>
            <a:r>
              <a:rPr lang="en-US" dirty="0" smtClean="0"/>
              <a:t> de </a:t>
            </a:r>
            <a:r>
              <a:rPr lang="en-US" dirty="0" err="1" smtClean="0"/>
              <a:t>aguja</a:t>
            </a:r>
            <a:r>
              <a:rPr lang="en-US" dirty="0" smtClean="0"/>
              <a:t> </a:t>
            </a:r>
            <a:r>
              <a:rPr lang="en-US" dirty="0" err="1" smtClean="0"/>
              <a:t>por</a:t>
            </a:r>
            <a:r>
              <a:rPr lang="en-US" dirty="0" smtClean="0"/>
              <a:t> </a:t>
            </a:r>
            <a:r>
              <a:rPr lang="en-US" dirty="0" err="1" smtClean="0"/>
              <a:t>accidente</a:t>
            </a:r>
            <a:endParaRPr lang="en-US" dirty="0"/>
          </a:p>
        </p:txBody>
      </p:sp>
      <p:sp>
        <p:nvSpPr>
          <p:cNvPr id="3" name="Content Placeholder 2"/>
          <p:cNvSpPr>
            <a:spLocks noGrp="1"/>
          </p:cNvSpPr>
          <p:nvPr>
            <p:ph idx="1"/>
          </p:nvPr>
        </p:nvSpPr>
        <p:spPr>
          <a:xfrm>
            <a:off x="838200" y="1825625"/>
            <a:ext cx="9076362" cy="4351338"/>
          </a:xfrm>
        </p:spPr>
        <p:txBody>
          <a:bodyPr>
            <a:normAutofit lnSpcReduction="10000"/>
          </a:bodyPr>
          <a:lstStyle/>
          <a:p>
            <a:r>
              <a:rPr lang="es-ES_tradnl" dirty="0" smtClean="0"/>
              <a:t>Estas lesiones ocurren mientras se administra una inyección, o al terminar de poner una inyección, a incluir el manejo de los objetos punzantes contaminados antes y después de desecharlos</a:t>
            </a:r>
          </a:p>
          <a:p>
            <a:r>
              <a:rPr lang="es-ES_tradnl" dirty="0" smtClean="0"/>
              <a:t>Volver a tapar las agujas contaminadas aumenta el riesgo</a:t>
            </a:r>
          </a:p>
          <a:p>
            <a:r>
              <a:rPr lang="es-ES_tradnl" dirty="0" smtClean="0"/>
              <a:t>En el año 2003, la OMS reportó que ocurrieron 3 millones de lesiones en trabajadores del cuidado médico a causa de pinchazos de aguja por accidente, lo que representó:</a:t>
            </a:r>
          </a:p>
          <a:p>
            <a:pPr lvl="1"/>
            <a:r>
              <a:rPr lang="es-ES_tradnl" dirty="0" smtClean="0"/>
              <a:t> un 37% de todos los casos nuevos de HBV,  </a:t>
            </a:r>
          </a:p>
          <a:p>
            <a:pPr lvl="1"/>
            <a:r>
              <a:rPr lang="es-ES_tradnl" dirty="0" smtClean="0"/>
              <a:t>un 39% de los casos nuevos de HCV, y </a:t>
            </a:r>
          </a:p>
          <a:p>
            <a:pPr lvl="1"/>
            <a:r>
              <a:rPr lang="es-ES_tradnl" dirty="0" smtClean="0"/>
              <a:t>cerca de un 5.5% de los casos nuevos de VIH   </a:t>
            </a:r>
          </a:p>
          <a:p>
            <a:endParaRPr lang="es-ES_tradnl" dirty="0" smtClean="0"/>
          </a:p>
          <a:p>
            <a:endParaRPr lang="en-US" dirty="0"/>
          </a:p>
        </p:txBody>
      </p:sp>
      <p:pic>
        <p:nvPicPr>
          <p:cNvPr id="4" name="Picture 3"/>
          <p:cNvPicPr>
            <a:picLocks noChangeAspect="1"/>
          </p:cNvPicPr>
          <p:nvPr/>
        </p:nvPicPr>
        <p:blipFill>
          <a:blip r:embed="rId2"/>
          <a:stretch>
            <a:fillRect/>
          </a:stretch>
        </p:blipFill>
        <p:spPr>
          <a:xfrm>
            <a:off x="9914562" y="2147094"/>
            <a:ext cx="2197100" cy="3708400"/>
          </a:xfrm>
          <a:prstGeom prst="rect">
            <a:avLst/>
          </a:prstGeom>
        </p:spPr>
      </p:pic>
    </p:spTree>
    <p:extLst>
      <p:ext uri="{BB962C8B-B14F-4D97-AF65-F5344CB8AC3E}">
        <p14:creationId xmlns:p14="http://schemas.microsoft.com/office/powerpoint/2010/main" val="1949481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5673"/>
            <a:ext cx="10515600" cy="1325563"/>
          </a:xfrm>
          <a:solidFill>
            <a:schemeClr val="accent1">
              <a:lumMod val="40000"/>
              <a:lumOff val="60000"/>
            </a:schemeClr>
          </a:solidFill>
        </p:spPr>
        <p:txBody>
          <a:bodyPr>
            <a:normAutofit/>
          </a:bodyPr>
          <a:lstStyle/>
          <a:p>
            <a:r>
              <a:rPr lang="es-ES_tradnl" dirty="0" smtClean="0"/>
              <a:t>El uso excesivo de inyecciones aumenta el riesgo de lesiones</a:t>
            </a:r>
            <a:endParaRPr lang="es-ES_tradnl" dirty="0"/>
          </a:p>
        </p:txBody>
      </p:sp>
      <p:sp>
        <p:nvSpPr>
          <p:cNvPr id="3" name="Content Placeholder 2"/>
          <p:cNvSpPr>
            <a:spLocks noGrp="1"/>
          </p:cNvSpPr>
          <p:nvPr>
            <p:ph idx="1"/>
          </p:nvPr>
        </p:nvSpPr>
        <p:spPr/>
        <p:txBody>
          <a:bodyPr>
            <a:normAutofit lnSpcReduction="10000"/>
          </a:bodyPr>
          <a:lstStyle/>
          <a:p>
            <a:r>
              <a:rPr lang="es-ES_tradnl" dirty="0" smtClean="0"/>
              <a:t>A veces los pacientes (y los proveedores de salud) creen que las inyecciones son más eficaces que los medicamentos orales, pero a menudo esto no es cierto</a:t>
            </a:r>
          </a:p>
          <a:p>
            <a:r>
              <a:rPr lang="es-ES_tradnl" dirty="0" smtClean="0"/>
              <a:t>Las vitaminas inyectadas casi nunca son necesarias</a:t>
            </a:r>
          </a:p>
          <a:p>
            <a:r>
              <a:rPr lang="es-ES_tradnl" dirty="0" smtClean="0"/>
              <a:t>Los antibióticos son los medicamentos inyectables que se usan en exceso con más frecuencia   </a:t>
            </a:r>
          </a:p>
          <a:p>
            <a:pPr lvl="1"/>
            <a:r>
              <a:rPr lang="es-ES_tradnl" dirty="0" smtClean="0"/>
              <a:t>Las infecciones virales no se curan con antibióticos</a:t>
            </a:r>
          </a:p>
          <a:p>
            <a:pPr lvl="1"/>
            <a:r>
              <a:rPr lang="es-ES_tradnl" dirty="0" smtClean="0"/>
              <a:t>La mayoría de los antibióticos son eficaces por vía oral, a menos que el paciente esté demasiado enfermo como para tragar pastillas, o si va a someterse a alguna cirugía</a:t>
            </a:r>
          </a:p>
          <a:p>
            <a:pPr lvl="1"/>
            <a:r>
              <a:rPr lang="es-ES_tradnl" dirty="0"/>
              <a:t>¡</a:t>
            </a:r>
            <a:r>
              <a:rPr lang="es-ES_tradnl" dirty="0" smtClean="0"/>
              <a:t>El uso excesivo de antibióticos también produce resistencia a los  medicamentos, lo que es un problema grave que va en acenso!  </a:t>
            </a:r>
            <a:endParaRPr lang="es-ES_tradnl" dirty="0"/>
          </a:p>
        </p:txBody>
      </p:sp>
    </p:spTree>
    <p:extLst>
      <p:ext uri="{BB962C8B-B14F-4D97-AF65-F5344CB8AC3E}">
        <p14:creationId xmlns:p14="http://schemas.microsoft.com/office/powerpoint/2010/main" val="1369729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s-ES_tradnl" dirty="0" smtClean="0"/>
              <a:t>El manejo peligroso de los desechos punzantes nos pone a todos en riesgo </a:t>
            </a:r>
            <a:endParaRPr lang="es-ES_tradnl" dirty="0"/>
          </a:p>
        </p:txBody>
      </p:sp>
      <p:sp>
        <p:nvSpPr>
          <p:cNvPr id="3" name="Content Placeholder 2"/>
          <p:cNvSpPr>
            <a:spLocks noGrp="1"/>
          </p:cNvSpPr>
          <p:nvPr>
            <p:ph idx="1"/>
          </p:nvPr>
        </p:nvSpPr>
        <p:spPr>
          <a:xfrm>
            <a:off x="838200" y="1825625"/>
            <a:ext cx="7463319" cy="4351338"/>
          </a:xfrm>
        </p:spPr>
        <p:txBody>
          <a:bodyPr>
            <a:normAutofit fontScale="92500"/>
          </a:bodyPr>
          <a:lstStyle/>
          <a:p>
            <a:r>
              <a:rPr lang="es-ES_tradnl" dirty="0" smtClean="0"/>
              <a:t>Los trabajadores de salud, los trabajadores de sanidad pública y la comunidad corren peligro si las agujas no se desechan de manera correcta</a:t>
            </a:r>
          </a:p>
          <a:p>
            <a:r>
              <a:rPr lang="es-ES_tradnl" dirty="0" smtClean="0"/>
              <a:t>No debe haber agujas en las piezas de lavandería del hospital</a:t>
            </a:r>
          </a:p>
          <a:p>
            <a:r>
              <a:rPr lang="es-ES_tradnl" dirty="0" smtClean="0"/>
              <a:t>Debe haber recipientes o contenedores de seguridad disponibles a través de todo el hospital</a:t>
            </a:r>
          </a:p>
          <a:p>
            <a:r>
              <a:rPr lang="es-ES_tradnl" dirty="0" smtClean="0"/>
              <a:t>Las agujas deben incinerarse por completo </a:t>
            </a:r>
          </a:p>
          <a:p>
            <a:r>
              <a:rPr lang="es-ES_tradnl" dirty="0" smtClean="0"/>
              <a:t>No se deben desechar las agujas en fosas de desechos o vertederos (basureros).  </a:t>
            </a:r>
          </a:p>
          <a:p>
            <a:endParaRPr lang="es-ES_tradnl" dirty="0"/>
          </a:p>
        </p:txBody>
      </p:sp>
      <p:pic>
        <p:nvPicPr>
          <p:cNvPr id="4" name="Picture 3"/>
          <p:cNvPicPr>
            <a:picLocks noChangeAspect="1"/>
          </p:cNvPicPr>
          <p:nvPr/>
        </p:nvPicPr>
        <p:blipFill>
          <a:blip r:embed="rId2"/>
          <a:stretch>
            <a:fillRect/>
          </a:stretch>
        </p:blipFill>
        <p:spPr>
          <a:xfrm>
            <a:off x="8301518" y="2886962"/>
            <a:ext cx="3616503" cy="2708886"/>
          </a:xfrm>
          <a:prstGeom prst="rect">
            <a:avLst/>
          </a:prstGeom>
        </p:spPr>
      </p:pic>
    </p:spTree>
    <p:extLst>
      <p:ext uri="{BB962C8B-B14F-4D97-AF65-F5344CB8AC3E}">
        <p14:creationId xmlns:p14="http://schemas.microsoft.com/office/powerpoint/2010/main" val="68100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30803"/>
          </a:xfrm>
          <a:solidFill>
            <a:schemeClr val="accent1">
              <a:lumMod val="40000"/>
              <a:lumOff val="60000"/>
            </a:schemeClr>
          </a:solidFill>
        </p:spPr>
        <p:txBody>
          <a:bodyPr>
            <a:normAutofit fontScale="90000"/>
          </a:bodyPr>
          <a:lstStyle/>
          <a:p>
            <a:r>
              <a:rPr lang="es-ES_tradnl" dirty="0" smtClean="0"/>
              <a:t>¿Entonces, cómo podemos reducir el riesgo?  </a:t>
            </a:r>
            <a:r>
              <a:rPr lang="es-ES_tradnl" b="1" dirty="0" smtClean="0"/>
              <a:t>Agujas y catéteres de suero (sondas intravenosas) desechables</a:t>
            </a:r>
            <a:endParaRPr lang="es-ES_tradnl" b="1" dirty="0"/>
          </a:p>
        </p:txBody>
      </p:sp>
      <p:sp>
        <p:nvSpPr>
          <p:cNvPr id="3" name="Content Placeholder 2"/>
          <p:cNvSpPr>
            <a:spLocks noGrp="1"/>
          </p:cNvSpPr>
          <p:nvPr>
            <p:ph idx="1"/>
          </p:nvPr>
        </p:nvSpPr>
        <p:spPr>
          <a:xfrm>
            <a:off x="838200" y="1825625"/>
            <a:ext cx="7566061" cy="4351338"/>
          </a:xfrm>
        </p:spPr>
        <p:txBody>
          <a:bodyPr/>
          <a:lstStyle/>
          <a:p>
            <a:endParaRPr lang="es-ES_tradnl" dirty="0" smtClean="0"/>
          </a:p>
          <a:p>
            <a:r>
              <a:rPr lang="es-ES_tradnl" dirty="0" smtClean="0"/>
              <a:t>Las agujas que se cubren automáticamente después que las usamos, protegen a los trabajadores del cuidado médico, los efectos de lavandería y a la comunidad  </a:t>
            </a:r>
          </a:p>
          <a:p>
            <a:r>
              <a:rPr lang="es-ES_tradnl" dirty="0" smtClean="0"/>
              <a:t>Las agujas desechables evitan la propagación de infecciones</a:t>
            </a:r>
          </a:p>
        </p:txBody>
      </p:sp>
      <p:pic>
        <p:nvPicPr>
          <p:cNvPr id="5" name="Picture 4"/>
          <p:cNvPicPr>
            <a:picLocks noChangeAspect="1"/>
          </p:cNvPicPr>
          <p:nvPr/>
        </p:nvPicPr>
        <p:blipFill>
          <a:blip r:embed="rId2"/>
          <a:stretch>
            <a:fillRect/>
          </a:stretch>
        </p:blipFill>
        <p:spPr>
          <a:xfrm>
            <a:off x="9230546" y="2664458"/>
            <a:ext cx="1765300" cy="2019300"/>
          </a:xfrm>
          <a:prstGeom prst="rect">
            <a:avLst/>
          </a:prstGeom>
        </p:spPr>
      </p:pic>
    </p:spTree>
    <p:extLst>
      <p:ext uri="{BB962C8B-B14F-4D97-AF65-F5344CB8AC3E}">
        <p14:creationId xmlns:p14="http://schemas.microsoft.com/office/powerpoint/2010/main" val="38989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695"/>
            <a:ext cx="10515600" cy="1707930"/>
          </a:xfrm>
          <a:solidFill>
            <a:schemeClr val="accent1">
              <a:lumMod val="40000"/>
              <a:lumOff val="60000"/>
            </a:schemeClr>
          </a:solidFill>
        </p:spPr>
        <p:txBody>
          <a:bodyPr>
            <a:normAutofit fontScale="90000"/>
          </a:bodyPr>
          <a:lstStyle/>
          <a:p>
            <a:r>
              <a:rPr lang="es-ES" dirty="0" smtClean="0"/>
              <a:t>La </a:t>
            </a:r>
            <a:r>
              <a:rPr lang="es-ES" dirty="0"/>
              <a:t>OMS recomienda que </a:t>
            </a:r>
            <a:r>
              <a:rPr lang="es-ES" dirty="0" smtClean="0"/>
              <a:t>para el año 2020, todos </a:t>
            </a:r>
            <a:r>
              <a:rPr lang="es-ES" dirty="0"/>
              <a:t>los países </a:t>
            </a:r>
            <a:r>
              <a:rPr lang="es-ES" dirty="0" smtClean="0"/>
              <a:t>cambien al uso de agujas con mecanismo de seguridad</a:t>
            </a:r>
            <a:endParaRPr lang="en-US" dirty="0"/>
          </a:p>
        </p:txBody>
      </p:sp>
      <p:sp>
        <p:nvSpPr>
          <p:cNvPr id="3" name="Content Placeholder 2"/>
          <p:cNvSpPr>
            <a:spLocks noGrp="1"/>
          </p:cNvSpPr>
          <p:nvPr>
            <p:ph idx="1"/>
          </p:nvPr>
        </p:nvSpPr>
        <p:spPr>
          <a:xfrm>
            <a:off x="838200" y="1979738"/>
            <a:ext cx="7021530" cy="4351338"/>
          </a:xfrm>
        </p:spPr>
        <p:txBody>
          <a:bodyPr>
            <a:normAutofit fontScale="92500" lnSpcReduction="20000"/>
          </a:bodyPr>
          <a:lstStyle/>
          <a:p>
            <a:endParaRPr lang="en-US" dirty="0" smtClean="0"/>
          </a:p>
          <a:p>
            <a:r>
              <a:rPr lang="es-ES_tradnl" dirty="0" smtClean="0"/>
              <a:t>Si no tomamos acción, seguiremos propagando infecciones </a:t>
            </a:r>
          </a:p>
          <a:p>
            <a:r>
              <a:rPr lang="es-ES_tradnl" dirty="0" smtClean="0"/>
              <a:t>El prevenir la reutilización de equipo y el promover la protección contra lesiones por objetos punzantes, puede salvar vidas</a:t>
            </a:r>
          </a:p>
          <a:p>
            <a:endParaRPr lang="es-ES_tradnl" dirty="0" smtClean="0"/>
          </a:p>
          <a:p>
            <a:r>
              <a:rPr lang="es-ES_tradnl" dirty="0" smtClean="0"/>
              <a:t>Por </a:t>
            </a:r>
            <a:r>
              <a:rPr lang="es-ES_tradnl" dirty="0"/>
              <a:t>cada 1,000 trabajadores de salud, habrá </a:t>
            </a:r>
            <a:r>
              <a:rPr lang="es-ES_tradnl" b="1" dirty="0"/>
              <a:t>9 </a:t>
            </a:r>
            <a:r>
              <a:rPr lang="es-ES_tradnl" dirty="0"/>
              <a:t>menos que sufren un pinchazo de aguja en un periodo de un </a:t>
            </a:r>
            <a:r>
              <a:rPr lang="es-ES_tradnl" dirty="0" smtClean="0"/>
              <a:t>año en aquellos lugares donde se implementa el uso de equipo con mecanismo de seguridad para evitar lesiones por objetos punzantes </a:t>
            </a:r>
            <a:endParaRPr lang="es-ES_tradnl" dirty="0">
              <a:effectLst/>
            </a:endParaRPr>
          </a:p>
        </p:txBody>
      </p:sp>
      <p:pic>
        <p:nvPicPr>
          <p:cNvPr id="4" name="Picture 3"/>
          <p:cNvPicPr>
            <a:picLocks noChangeAspect="1"/>
          </p:cNvPicPr>
          <p:nvPr/>
        </p:nvPicPr>
        <p:blipFill>
          <a:blip r:embed="rId2"/>
          <a:stretch>
            <a:fillRect/>
          </a:stretch>
        </p:blipFill>
        <p:spPr>
          <a:xfrm>
            <a:off x="8516590" y="2371505"/>
            <a:ext cx="3383952" cy="2251866"/>
          </a:xfrm>
          <a:prstGeom prst="rect">
            <a:avLst/>
          </a:prstGeom>
        </p:spPr>
      </p:pic>
    </p:spTree>
    <p:extLst>
      <p:ext uri="{BB962C8B-B14F-4D97-AF65-F5344CB8AC3E}">
        <p14:creationId xmlns:p14="http://schemas.microsoft.com/office/powerpoint/2010/main" val="1068080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9D7D50A0F1A84FA2130BE5F5A98CFB" ma:contentTypeVersion="4" ma:contentTypeDescription="Create a new document." ma:contentTypeScope="" ma:versionID="684158d520c8c1be3c3bec600ff13a17">
  <xsd:schema xmlns:xsd="http://www.w3.org/2001/XMLSchema" xmlns:xs="http://www.w3.org/2001/XMLSchema" xmlns:p="http://schemas.microsoft.com/office/2006/metadata/properties" xmlns:ns2="d6d3b133-f54d-4ce1-9dfb-ce9b13d54004" xmlns:ns3="1d865e2f-5a43-4bc7-ae28-790134d06847" targetNamespace="http://schemas.microsoft.com/office/2006/metadata/properties" ma:root="true" ma:fieldsID="f76c85333a6b48d947f4e880f48aa088" ns2:_="" ns3:_="">
    <xsd:import namespace="d6d3b133-f54d-4ce1-9dfb-ce9b13d54004"/>
    <xsd:import namespace="1d865e2f-5a43-4bc7-ae28-790134d06847"/>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3b133-f54d-4ce1-9dfb-ce9b13d540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865e2f-5a43-4bc7-ae28-790134d0684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6d3b133-f54d-4ce1-9dfb-ce9b13d54004">N53UQAAARWYM-894599569-1860</_dlc_DocId>
    <_dlc_DocIdUrl xmlns="d6d3b133-f54d-4ce1-9dfb-ce9b13d54004">
      <Url>https://americares.sharepoint.com/acteams/programteam/MO/_layouts/15/DocIdRedir.aspx?ID=N53UQAAARWYM-894599569-1860</Url>
      <Description>N53UQAAARWYM-894599569-1860</Description>
    </_dlc_DocIdUrl>
  </documentManagement>
</p:properties>
</file>

<file path=customXml/itemProps1.xml><?xml version="1.0" encoding="utf-8"?>
<ds:datastoreItem xmlns:ds="http://schemas.openxmlformats.org/officeDocument/2006/customXml" ds:itemID="{D4C2CA2E-9E0A-44C5-ABDE-719EDC3464AB}"/>
</file>

<file path=customXml/itemProps2.xml><?xml version="1.0" encoding="utf-8"?>
<ds:datastoreItem xmlns:ds="http://schemas.openxmlformats.org/officeDocument/2006/customXml" ds:itemID="{67F8E0F3-8D33-4E3D-BC86-26CC0A607268}"/>
</file>

<file path=customXml/itemProps3.xml><?xml version="1.0" encoding="utf-8"?>
<ds:datastoreItem xmlns:ds="http://schemas.openxmlformats.org/officeDocument/2006/customXml" ds:itemID="{305C4FDD-28A9-4827-8BE1-7331E069803F}"/>
</file>

<file path=customXml/itemProps4.xml><?xml version="1.0" encoding="utf-8"?>
<ds:datastoreItem xmlns:ds="http://schemas.openxmlformats.org/officeDocument/2006/customXml" ds:itemID="{E2A5968F-8040-4FAF-ADAE-C890532B2EAC}"/>
</file>

<file path=docProps/app.xml><?xml version="1.0" encoding="utf-8"?>
<Properties xmlns="http://schemas.openxmlformats.org/officeDocument/2006/extended-properties" xmlns:vt="http://schemas.openxmlformats.org/officeDocument/2006/docPropsVTypes">
  <Template/>
  <TotalTime>1284</TotalTime>
  <Words>2726</Words>
  <Application>Microsoft Macintosh PowerPoint</Application>
  <PresentationFormat>Widescreen</PresentationFormat>
  <Paragraphs>208</Paragraphs>
  <Slides>16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Aharoni</vt:lpstr>
      <vt:lpstr>Calibri</vt:lpstr>
      <vt:lpstr>Calibri Light</vt:lpstr>
      <vt:lpstr>FSAlbertPro-Bold</vt:lpstr>
      <vt:lpstr>FSAlbertPro-BoldItalic</vt:lpstr>
      <vt:lpstr>FSAlbertPro-Light</vt:lpstr>
      <vt:lpstr>FSAlbertPro-LightItalic</vt:lpstr>
      <vt:lpstr>Symbol</vt:lpstr>
      <vt:lpstr>Times New Roman</vt:lpstr>
      <vt:lpstr>Arial</vt:lpstr>
      <vt:lpstr>Office Theme</vt:lpstr>
      <vt:lpstr>PowerPoint Presentation</vt:lpstr>
      <vt:lpstr>¡La inyección es el procedimiento más común dentro del cuidado de la salud !</vt:lpstr>
      <vt:lpstr>¿Por qué es tan importante la seguridad?   </vt:lpstr>
      <vt:lpstr>Común, pero peligroso:  Reutilización de equipo o materiales de inyección </vt:lpstr>
      <vt:lpstr>Lesiones en trabajadores del cuidado médico a causa de pinchazos de aguja por accidente</vt:lpstr>
      <vt:lpstr>El uso excesivo de inyecciones aumenta el riesgo de lesiones</vt:lpstr>
      <vt:lpstr>El manejo peligroso de los desechos punzantes nos pone a todos en riesgo </vt:lpstr>
      <vt:lpstr>¿Entonces, cómo podemos reducir el riesgo?  Agujas y catéteres de suero (sondas intravenosas) desechables</vt:lpstr>
      <vt:lpstr>La OMS recomienda que para el año 2020, todos los países cambien al uso de agujas con mecanismo de seguridad</vt:lpstr>
      <vt:lpstr>Inyección  “BD Safety Lock”  </vt:lpstr>
      <vt:lpstr>Inyección “BD Integra” </vt:lpstr>
      <vt:lpstr>Inyección “BD Integra” (continuación)</vt:lpstr>
      <vt:lpstr>Aguja “BD Eclipse”</vt:lpstr>
      <vt:lpstr>Catéter o sonda “BD Insyte Autoguard”</vt:lpstr>
      <vt:lpstr>Catéter o sonda “BD Insyte Autoguard” (continuación)</vt:lpstr>
      <vt:lpstr>¡Gracias!   ¿Preguntas?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Simms-Cendan</dc:creator>
  <cp:lastModifiedBy>Judy Simms-Cendan</cp:lastModifiedBy>
  <cp:revision>124</cp:revision>
  <dcterms:created xsi:type="dcterms:W3CDTF">2017-07-13T14:53:16Z</dcterms:created>
  <dcterms:modified xsi:type="dcterms:W3CDTF">2017-07-27T17:15:26Z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0x0101001D9D7D50A0F1A84FA2130BE5F5A98CFB</vt:lpwstr>
  </property>
  <property fmtid="{D5CDD505-2E9C-101B-9397-08002B2CF9AE}" pid="3" name="_dlc_DocIdItemGuid">
    <vt:lpwstr>5659869a-a2ae-4915-866f-bf31f1fdbca1</vt:lpwstr>
  </property>
</Properties>
</file>