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75" d="100"/>
          <a:sy n="75" d="100"/>
        </p:scale>
        <p:origin x="30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84947-D265-DE44-9B8F-E75A5DB01755}" type="datetimeFigureOut">
              <a:rPr lang="en-US" smtClean="0"/>
              <a:t>8/29/2017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876FC-5EC9-1344-947F-B3734DF4791F}" type="slidenum">
              <a:rPr lang="en-US" smtClean="0"/>
              <a:t>‹#›</a:t>
            </a:fld>
            <a:endParaRPr lang="en-US"/>
          </a:p>
        </p:txBody>
      </p:sp>
    </p:spTree>
    <p:extLst>
      <p:ext uri="{BB962C8B-B14F-4D97-AF65-F5344CB8AC3E}">
        <p14:creationId xmlns:p14="http://schemas.microsoft.com/office/powerpoint/2010/main" val="156299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 create</a:t>
            </a:r>
          </a:p>
        </p:txBody>
      </p:sp>
      <p:sp>
        <p:nvSpPr>
          <p:cNvPr id="4" name="Slide Number Placeholder 3"/>
          <p:cNvSpPr>
            <a:spLocks noGrp="1"/>
          </p:cNvSpPr>
          <p:nvPr>
            <p:ph type="sldNum" sz="quarter" idx="10"/>
          </p:nvPr>
        </p:nvSpPr>
        <p:spPr/>
        <p:txBody>
          <a:bodyPr/>
          <a:lstStyle/>
          <a:p>
            <a:fld id="{A63876FC-5EC9-1344-947F-B3734DF4791F}" type="slidenum">
              <a:rPr lang="en-US" smtClean="0"/>
              <a:t>1</a:t>
            </a:fld>
            <a:endParaRPr lang="en-US"/>
          </a:p>
        </p:txBody>
      </p:sp>
    </p:spTree>
    <p:extLst>
      <p:ext uri="{BB962C8B-B14F-4D97-AF65-F5344CB8AC3E}">
        <p14:creationId xmlns:p14="http://schemas.microsoft.com/office/powerpoint/2010/main" val="121785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876FC-5EC9-1344-947F-B3734DF4791F}" type="slidenum">
              <a:rPr lang="en-US" smtClean="0"/>
              <a:t>10</a:t>
            </a:fld>
            <a:endParaRPr lang="en-US"/>
          </a:p>
        </p:txBody>
      </p:sp>
    </p:spTree>
    <p:extLst>
      <p:ext uri="{BB962C8B-B14F-4D97-AF65-F5344CB8AC3E}">
        <p14:creationId xmlns:p14="http://schemas.microsoft.com/office/powerpoint/2010/main" val="320087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BBD3F9-B2E3-CD41-82DD-220360D6AA2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70749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BD3F9-B2E3-CD41-82DD-220360D6AA2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60342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BD3F9-B2E3-CD41-82DD-220360D6AA2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3754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BD3F9-B2E3-CD41-82DD-220360D6AA2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03978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BD3F9-B2E3-CD41-82DD-220360D6AA2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57826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BBD3F9-B2E3-CD41-82DD-220360D6AA24}"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1149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BBD3F9-B2E3-CD41-82DD-220360D6AA24}"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25969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BBD3F9-B2E3-CD41-82DD-220360D6AA24}"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86888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BD3F9-B2E3-CD41-82DD-220360D6AA24}"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182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BD3F9-B2E3-CD41-82DD-220360D6AA24}"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69793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BD3F9-B2E3-CD41-82DD-220360D6AA24}"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38931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BD3F9-B2E3-CD41-82DD-220360D6AA24}" type="datetimeFigureOut">
              <a:rPr lang="en-US" smtClean="0"/>
              <a:t>8/29/2017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37A7F-D974-BE47-9CC2-3EA29A6538BE}" type="slidenum">
              <a:rPr lang="en-US" smtClean="0"/>
              <a:t>‹#›</a:t>
            </a:fld>
            <a:endParaRPr lang="en-US"/>
          </a:p>
        </p:txBody>
      </p:sp>
    </p:spTree>
    <p:extLst>
      <p:ext uri="{BB962C8B-B14F-4D97-AF65-F5344CB8AC3E}">
        <p14:creationId xmlns:p14="http://schemas.microsoft.com/office/powerpoint/2010/main" val="631428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cid:b3bbab51-1ffd-4029-99ea-98d0c6cb853a@namprd07.prod.outlook.com" TargetMode="External"/><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cid:3711626b-aaeb-47ad-a454-85190503e5be@namprd07.prod.outlook.com" TargetMode="Externa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openxmlformats.org/officeDocument/2006/relationships/image" Target="cid:cf885e7e-8df0-498e-8be5-9ad6450e3bd1@namprd07.prod.outlook.com"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cid:7f7b4a11-3c1a-4415-aaeb-f1df5a7aced5@namprd07.prod.outlook.com"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5.wdp"/><Relationship Id="rId7" Type="http://schemas.openxmlformats.org/officeDocument/2006/relationships/image" Target="cid:9eeab8c4-2ae3-44d7-8b99-94734431afd5@namprd07.prod.outlook.com"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cid:6900b40b-bdbf-4619-afe1-7b6c93134b36@namprd07.prod.outlook.com" TargetMode="Externa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7.wdp"/><Relationship Id="rId7" Type="http://schemas.openxmlformats.org/officeDocument/2006/relationships/image" Target="cid:200f4665-5330-4a43-84bf-635db3d06907@namprd07.prod.outlook.com"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cid:42f64ef4-5190-49cd-972a-a783c42db622@namprd07.prod.outlook.com"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367" y="0"/>
            <a:ext cx="81915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446" y="135694"/>
            <a:ext cx="2717800" cy="647700"/>
          </a:xfrm>
          <a:prstGeom prst="rect">
            <a:avLst/>
          </a:prstGeom>
        </p:spPr>
      </p:pic>
    </p:spTree>
    <p:extLst>
      <p:ext uri="{BB962C8B-B14F-4D97-AF65-F5344CB8AC3E}">
        <p14:creationId xmlns:p14="http://schemas.microsoft.com/office/powerpoint/2010/main" val="9083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 Safety-Lock Syringe</a:t>
            </a:r>
          </a:p>
        </p:txBody>
      </p:sp>
      <p:pic>
        <p:nvPicPr>
          <p:cNvPr id="4" name="Picture 3" descr="cid:3711626b-aaeb-47ad-a454-85190503e5be@namprd07.prod.outlook.com"/>
          <p:cNvPicPr/>
          <p:nvPr/>
        </p:nvPicPr>
        <p:blipFill>
          <a:blip r:embed="rId3" r:link="rId5">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0800000">
            <a:off x="6456917" y="59008"/>
            <a:ext cx="2544185" cy="1631680"/>
          </a:xfrm>
          <a:prstGeom prst="rect">
            <a:avLst/>
          </a:prstGeom>
          <a:noFill/>
          <a:ln>
            <a:noFill/>
          </a:ln>
        </p:spPr>
      </p:pic>
      <p:pic>
        <p:nvPicPr>
          <p:cNvPr id="5" name="Picture 4" descr="cid:b3bbab51-1ffd-4029-99ea-98d0c6cb853a@namprd07.prod.outlook.com"/>
          <p:cNvPicPr/>
          <p:nvPr/>
        </p:nvPicPr>
        <p:blipFill>
          <a:blip r:embed="rId6" r:link="rId8">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14097" y="48245"/>
            <a:ext cx="2352697" cy="1642443"/>
          </a:xfrm>
          <a:prstGeom prst="rect">
            <a:avLst/>
          </a:prstGeom>
          <a:noFill/>
          <a:ln>
            <a:noFill/>
          </a:ln>
        </p:spPr>
      </p:pic>
      <p:graphicFrame>
        <p:nvGraphicFramePr>
          <p:cNvPr id="9" name="Content Placeholder 8"/>
          <p:cNvGraphicFramePr>
            <a:graphicFrameLocks noGrp="1"/>
          </p:cNvGraphicFramePr>
          <p:nvPr>
            <p:ph idx="1"/>
            <p:extLst>
              <p:ext uri="{D42A27DB-BD31-4B8C-83A1-F6EECF244321}">
                <p14:modId xmlns:p14="http://schemas.microsoft.com/office/powerpoint/2010/main" val="2895473217"/>
              </p:ext>
            </p:extLst>
          </p:nvPr>
        </p:nvGraphicFramePr>
        <p:xfrm>
          <a:off x="968372" y="1825625"/>
          <a:ext cx="9493439" cy="4897192"/>
        </p:xfrm>
        <a:graphic>
          <a:graphicData uri="http://schemas.openxmlformats.org/drawingml/2006/table">
            <a:tbl>
              <a:tblPr firstRow="1" bandRow="1">
                <a:tableStyleId>{5C22544A-7EE6-4342-B048-85BDC9FD1C3A}</a:tableStyleId>
              </a:tblPr>
              <a:tblGrid>
                <a:gridCol w="3157060">
                  <a:extLst>
                    <a:ext uri="{9D8B030D-6E8A-4147-A177-3AD203B41FA5}">
                      <a16:colId xmlns:a16="http://schemas.microsoft.com/office/drawing/2014/main" val="1913059339"/>
                    </a:ext>
                  </a:extLst>
                </a:gridCol>
                <a:gridCol w="6336379">
                  <a:extLst>
                    <a:ext uri="{9D8B030D-6E8A-4147-A177-3AD203B41FA5}">
                      <a16:colId xmlns:a16="http://schemas.microsoft.com/office/drawing/2014/main" val="3639635281"/>
                    </a:ext>
                  </a:extLst>
                </a:gridCol>
              </a:tblGrid>
              <a:tr h="375156">
                <a:tc>
                  <a:txBody>
                    <a:bodyPr/>
                    <a:lstStyle/>
                    <a:p>
                      <a:endParaRPr lang="en-US" dirty="0"/>
                    </a:p>
                  </a:txBody>
                  <a:tcPr/>
                </a:tc>
                <a:tc>
                  <a:txBody>
                    <a:bodyPr/>
                    <a:lstStyle/>
                    <a:p>
                      <a:endParaRPr lang="en-US"/>
                    </a:p>
                  </a:txBody>
                  <a:tcPr/>
                </a:tc>
                <a:extLst>
                  <a:ext uri="{0D108BD9-81ED-4DB2-BD59-A6C34878D82A}">
                    <a16:rowId xmlns:a16="http://schemas.microsoft.com/office/drawing/2014/main" val="4188066731"/>
                  </a:ext>
                </a:extLst>
              </a:tr>
              <a:tr h="955876">
                <a:tc>
                  <a:txBody>
                    <a:bodyPr/>
                    <a:lstStyle/>
                    <a:p>
                      <a:endParaRPr lang="en-US" dirty="0"/>
                    </a:p>
                  </a:txBody>
                  <a:tcPr/>
                </a:tc>
                <a:tc>
                  <a:txBody>
                    <a:bodyPr/>
                    <a:lstStyle/>
                    <a:p>
                      <a:r>
                        <a:rPr lang="x-none" sz="1800" b="1" kern="1200" dirty="0">
                          <a:solidFill>
                            <a:schemeClr val="dk1"/>
                          </a:solidFill>
                          <a:effectLst/>
                          <a:latin typeface="+mn-lt"/>
                          <a:ea typeface="+mn-ea"/>
                          <a:cs typeface="+mn-cs"/>
                        </a:rPr>
                        <a:t>1. </a:t>
                      </a:r>
                      <a:r>
                        <a:rPr lang="x-none" sz="1800" b="1" kern="1200" dirty="0" err="1">
                          <a:solidFill>
                            <a:schemeClr val="dk1"/>
                          </a:solidFill>
                          <a:effectLst/>
                          <a:latin typeface="+mn-lt"/>
                          <a:ea typeface="+mn-ea"/>
                          <a:cs typeface="+mn-cs"/>
                        </a:rPr>
                        <a:t>Preparation</a:t>
                      </a:r>
                      <a:endParaRPr lang="en-US"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To assemble, hold needle and syringe by flanges (wings) and twist needle until firmly seated</a:t>
                      </a:r>
                    </a:p>
                  </a:txBody>
                  <a:tcPr/>
                </a:tc>
                <a:extLst>
                  <a:ext uri="{0D108BD9-81ED-4DB2-BD59-A6C34878D82A}">
                    <a16:rowId xmlns:a16="http://schemas.microsoft.com/office/drawing/2014/main" val="1441096505"/>
                  </a:ext>
                </a:extLst>
              </a:tr>
              <a:tr h="740032">
                <a:tc>
                  <a:txBody>
                    <a:bodyPr/>
                    <a:lstStyle/>
                    <a:p>
                      <a:endParaRPr lang="en-US" dirty="0"/>
                    </a:p>
                  </a:txBody>
                  <a:tcPr/>
                </a:tc>
                <a:tc>
                  <a:txBody>
                    <a:bodyPr/>
                    <a:lstStyle/>
                    <a:p>
                      <a:r>
                        <a:rPr lang="en-US" sz="1800" b="1" kern="1200" dirty="0">
                          <a:solidFill>
                            <a:schemeClr val="dk1"/>
                          </a:solidFill>
                          <a:effectLst/>
                          <a:latin typeface="+mn-lt"/>
                          <a:ea typeface="+mn-ea"/>
                          <a:cs typeface="+mn-cs"/>
                        </a:rPr>
                        <a:t>2. Aspiration</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During aspiration, press index finger against flanges to prevent sleeve movement</a:t>
                      </a:r>
                      <a:endParaRPr lang="en-US" sz="1800" dirty="0"/>
                    </a:p>
                  </a:txBody>
                  <a:tcPr/>
                </a:tc>
                <a:extLst>
                  <a:ext uri="{0D108BD9-81ED-4DB2-BD59-A6C34878D82A}">
                    <a16:rowId xmlns:a16="http://schemas.microsoft.com/office/drawing/2014/main" val="2372857094"/>
                  </a:ext>
                </a:extLst>
              </a:tr>
              <a:tr h="740032">
                <a:tc>
                  <a:txBody>
                    <a:bodyPr/>
                    <a:lstStyle/>
                    <a:p>
                      <a:endParaRPr lang="en-US" dirty="0"/>
                    </a:p>
                  </a:txBody>
                  <a:tcPr/>
                </a:tc>
                <a:tc>
                  <a:txBody>
                    <a:bodyPr/>
                    <a:lstStyle/>
                    <a:p>
                      <a:r>
                        <a:rPr lang="en-US" sz="1800" b="1" kern="1200" dirty="0">
                          <a:solidFill>
                            <a:schemeClr val="dk1"/>
                          </a:solidFill>
                          <a:effectLst/>
                          <a:latin typeface="+mn-lt"/>
                          <a:ea typeface="+mn-ea"/>
                          <a:cs typeface="+mn-cs"/>
                        </a:rPr>
                        <a:t>3. After injection</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After injection, grasp sleeve firmly and twist flanges to loosen the sleeve </a:t>
                      </a:r>
                      <a:endParaRPr lang="en-US" sz="1800" dirty="0"/>
                    </a:p>
                  </a:txBody>
                  <a:tcPr/>
                </a:tc>
                <a:extLst>
                  <a:ext uri="{0D108BD9-81ED-4DB2-BD59-A6C34878D82A}">
                    <a16:rowId xmlns:a16="http://schemas.microsoft.com/office/drawing/2014/main" val="2631470167"/>
                  </a:ext>
                </a:extLst>
              </a:tr>
              <a:tr h="1387561">
                <a:tc>
                  <a:txBody>
                    <a:bodyPr/>
                    <a:lstStyle/>
                    <a:p>
                      <a:endParaRPr lang="en-US" dirty="0"/>
                    </a:p>
                  </a:txBody>
                  <a:tcPr/>
                </a:tc>
                <a:tc>
                  <a:txBody>
                    <a:bodyPr/>
                    <a:lstStyle/>
                    <a:p>
                      <a:r>
                        <a:rPr lang="x-none" sz="1800" b="1" kern="1200" dirty="0">
                          <a:solidFill>
                            <a:schemeClr val="dk1"/>
                          </a:solidFill>
                          <a:effectLst/>
                          <a:latin typeface="+mn-lt"/>
                          <a:ea typeface="+mn-ea"/>
                          <a:cs typeface="+mn-cs"/>
                        </a:rPr>
                        <a:t>4. </a:t>
                      </a:r>
                      <a:r>
                        <a:rPr lang="x-none" sz="1800" b="1" kern="1200" dirty="0" err="1">
                          <a:solidFill>
                            <a:schemeClr val="dk1"/>
                          </a:solidFill>
                          <a:effectLst/>
                          <a:latin typeface="+mn-lt"/>
                          <a:ea typeface="+mn-ea"/>
                          <a:cs typeface="+mn-cs"/>
                        </a:rPr>
                        <a:t>Retraction</a:t>
                      </a:r>
                      <a:endParaRPr lang="en-US"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Fully retract needle into sleeve until it locks in the protected position</a:t>
                      </a:r>
                    </a:p>
                    <a:p>
                      <a:r>
                        <a:rPr lang="en-US" sz="1800" kern="1200" dirty="0">
                          <a:solidFill>
                            <a:schemeClr val="dk1"/>
                          </a:solidFill>
                          <a:effectLst/>
                          <a:latin typeface="+mn-lt"/>
                          <a:ea typeface="+mn-ea"/>
                          <a:cs typeface="+mn-cs"/>
                        </a:rPr>
                        <a:t>When the green band (Safe Lock Indicator) fully covers the red band and an audible click is heard, the sleeve is locked into position</a:t>
                      </a:r>
                      <a:endParaRPr lang="en-US" sz="1800" dirty="0"/>
                    </a:p>
                  </a:txBody>
                  <a:tcPr/>
                </a:tc>
                <a:extLst>
                  <a:ext uri="{0D108BD9-81ED-4DB2-BD59-A6C34878D82A}">
                    <a16:rowId xmlns:a16="http://schemas.microsoft.com/office/drawing/2014/main" val="4290188140"/>
                  </a:ext>
                </a:extLst>
              </a:tr>
            </a:tbl>
          </a:graphicData>
        </a:graphic>
      </p:graphicFrame>
      <p:pic>
        <p:nvPicPr>
          <p:cNvPr id="14" name="Picture 13"/>
          <p:cNvPicPr/>
          <p:nvPr/>
        </p:nvPicPr>
        <p:blipFill>
          <a:blip r:embed="rId9"/>
          <a:stretch>
            <a:fillRect/>
          </a:stretch>
        </p:blipFill>
        <p:spPr>
          <a:xfrm>
            <a:off x="1897028" y="2244914"/>
            <a:ext cx="1013988" cy="851371"/>
          </a:xfrm>
          <a:prstGeom prst="rect">
            <a:avLst/>
          </a:prstGeom>
        </p:spPr>
      </p:pic>
      <p:pic>
        <p:nvPicPr>
          <p:cNvPr id="15" name="Picture 14"/>
          <p:cNvPicPr/>
          <p:nvPr/>
        </p:nvPicPr>
        <p:blipFill>
          <a:blip r:embed="rId10"/>
          <a:stretch>
            <a:fillRect/>
          </a:stretch>
        </p:blipFill>
        <p:spPr>
          <a:xfrm>
            <a:off x="1858929" y="3231221"/>
            <a:ext cx="1052087" cy="750479"/>
          </a:xfrm>
          <a:prstGeom prst="rect">
            <a:avLst/>
          </a:prstGeom>
        </p:spPr>
      </p:pic>
      <p:pic>
        <p:nvPicPr>
          <p:cNvPr id="16" name="Picture 15"/>
          <p:cNvPicPr/>
          <p:nvPr/>
        </p:nvPicPr>
        <p:blipFill>
          <a:blip r:embed="rId11"/>
          <a:stretch>
            <a:fillRect/>
          </a:stretch>
        </p:blipFill>
        <p:spPr>
          <a:xfrm>
            <a:off x="1858929" y="4194191"/>
            <a:ext cx="1076514" cy="745080"/>
          </a:xfrm>
          <a:prstGeom prst="rect">
            <a:avLst/>
          </a:prstGeom>
        </p:spPr>
      </p:pic>
      <p:pic>
        <p:nvPicPr>
          <p:cNvPr id="17" name="Picture 16"/>
          <p:cNvPicPr/>
          <p:nvPr/>
        </p:nvPicPr>
        <p:blipFill>
          <a:blip r:embed="rId12"/>
          <a:stretch>
            <a:fillRect/>
          </a:stretch>
        </p:blipFill>
        <p:spPr>
          <a:xfrm>
            <a:off x="1858929" y="5157679"/>
            <a:ext cx="1466977" cy="1252086"/>
          </a:xfrm>
          <a:prstGeom prst="rect">
            <a:avLst/>
          </a:prstGeom>
        </p:spPr>
      </p:pic>
    </p:spTree>
    <p:extLst>
      <p:ext uri="{BB962C8B-B14F-4D97-AF65-F5344CB8AC3E}">
        <p14:creationId xmlns:p14="http://schemas.microsoft.com/office/powerpoint/2010/main" val="50724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 Integra Syringe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688360"/>
              </p:ext>
            </p:extLst>
          </p:nvPr>
        </p:nvGraphicFramePr>
        <p:xfrm>
          <a:off x="838200" y="1825623"/>
          <a:ext cx="9771792" cy="4659950"/>
        </p:xfrm>
        <a:graphic>
          <a:graphicData uri="http://schemas.openxmlformats.org/drawingml/2006/table">
            <a:tbl>
              <a:tblPr firstRow="1" bandRow="1">
                <a:tableStyleId>{5C22544A-7EE6-4342-B048-85BDC9FD1C3A}</a:tableStyleId>
              </a:tblPr>
              <a:tblGrid>
                <a:gridCol w="3839741">
                  <a:extLst>
                    <a:ext uri="{9D8B030D-6E8A-4147-A177-3AD203B41FA5}">
                      <a16:colId xmlns:a16="http://schemas.microsoft.com/office/drawing/2014/main" val="432186446"/>
                    </a:ext>
                  </a:extLst>
                </a:gridCol>
                <a:gridCol w="5932051">
                  <a:extLst>
                    <a:ext uri="{9D8B030D-6E8A-4147-A177-3AD203B41FA5}">
                      <a16:colId xmlns:a16="http://schemas.microsoft.com/office/drawing/2014/main" val="1117953547"/>
                    </a:ext>
                  </a:extLst>
                </a:gridCol>
              </a:tblGrid>
              <a:tr h="48520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78474820"/>
                  </a:ext>
                </a:extLst>
              </a:tr>
              <a:tr h="1109324">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1. Attachment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Attach the ‘BD Integra’ needle onto the ‘BD Integra’ syringe with a push and a clockwise twist. If pre-attached, tighten the needle onto the syringe prior to use. Pull the shield straight off the needle.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670243"/>
                  </a:ext>
                </a:extLst>
              </a:tr>
              <a:tr h="554662">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2. Aspiration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Draw up medication in accordance with your institution’s protocol.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48367"/>
                  </a:ext>
                </a:extLst>
              </a:tr>
              <a:tr h="554662">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3. Injection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Administer medication in accordance with your institution’s protocol.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6167754"/>
                  </a:ext>
                </a:extLst>
              </a:tr>
              <a:tr h="1109324">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4. Activation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Push plunger rod to activate the safety mechanism. Depress until you sense two “clicks.”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chemeClr val="tx1"/>
                          </a:solidFill>
                          <a:effectLst/>
                          <a:latin typeface="FSAlbertPro-LightItalic"/>
                          <a:ea typeface="Calibri" panose="020F0502020204030204" pitchFamily="34" charset="0"/>
                          <a:cs typeface="FSAlbertPro-LightItalic"/>
                        </a:rPr>
                        <a:t>Activation can occur before or after needle is withdrawn from the patient.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416981"/>
                  </a:ext>
                </a:extLst>
              </a:tr>
            </a:tbl>
          </a:graphicData>
        </a:graphic>
      </p:graphicFrame>
      <p:pic>
        <p:nvPicPr>
          <p:cNvPr id="4" name="Picture 3" descr="cid:7f7b4a11-3c1a-4415-aaeb-f1df5a7aced5@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41227" y="173836"/>
            <a:ext cx="1962150" cy="1403951"/>
          </a:xfrm>
          <a:prstGeom prst="rect">
            <a:avLst/>
          </a:prstGeom>
          <a:noFill/>
          <a:ln>
            <a:noFill/>
          </a:ln>
        </p:spPr>
      </p:pic>
      <p:pic>
        <p:nvPicPr>
          <p:cNvPr id="5" name="Picture 4" descr="cid:cf885e7e-8df0-498e-8be5-9ad6450e3bd1@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64352" y="173837"/>
            <a:ext cx="1945640" cy="1403950"/>
          </a:xfrm>
          <a:prstGeom prst="rect">
            <a:avLst/>
          </a:prstGeom>
          <a:noFill/>
          <a:ln>
            <a:noFill/>
          </a:ln>
        </p:spPr>
      </p:pic>
      <p:pic>
        <p:nvPicPr>
          <p:cNvPr id="7" name="Picture 6"/>
          <p:cNvPicPr/>
          <p:nvPr/>
        </p:nvPicPr>
        <p:blipFill>
          <a:blip r:embed="rId8"/>
          <a:stretch>
            <a:fillRect/>
          </a:stretch>
        </p:blipFill>
        <p:spPr>
          <a:xfrm>
            <a:off x="1989823" y="2355919"/>
            <a:ext cx="1583222" cy="1174376"/>
          </a:xfrm>
          <a:prstGeom prst="rect">
            <a:avLst/>
          </a:prstGeom>
        </p:spPr>
      </p:pic>
      <p:pic>
        <p:nvPicPr>
          <p:cNvPr id="8" name="Picture 7"/>
          <p:cNvPicPr/>
          <p:nvPr/>
        </p:nvPicPr>
        <p:blipFill>
          <a:blip r:embed="rId9"/>
          <a:stretch>
            <a:fillRect/>
          </a:stretch>
        </p:blipFill>
        <p:spPr>
          <a:xfrm>
            <a:off x="2216064" y="3573689"/>
            <a:ext cx="1237130" cy="826552"/>
          </a:xfrm>
          <a:prstGeom prst="rect">
            <a:avLst/>
          </a:prstGeom>
        </p:spPr>
      </p:pic>
      <p:pic>
        <p:nvPicPr>
          <p:cNvPr id="9" name="Picture 8"/>
          <p:cNvPicPr/>
          <p:nvPr/>
        </p:nvPicPr>
        <p:blipFill>
          <a:blip r:embed="rId10"/>
          <a:stretch>
            <a:fillRect/>
          </a:stretch>
        </p:blipFill>
        <p:spPr>
          <a:xfrm>
            <a:off x="2252517" y="4427310"/>
            <a:ext cx="1164224" cy="691537"/>
          </a:xfrm>
          <a:prstGeom prst="rect">
            <a:avLst/>
          </a:prstGeom>
        </p:spPr>
      </p:pic>
      <p:pic>
        <p:nvPicPr>
          <p:cNvPr id="10" name="Picture 9"/>
          <p:cNvPicPr/>
          <p:nvPr/>
        </p:nvPicPr>
        <p:blipFill>
          <a:blip r:embed="rId11"/>
          <a:stretch>
            <a:fillRect/>
          </a:stretch>
        </p:blipFill>
        <p:spPr>
          <a:xfrm>
            <a:off x="2062252" y="5145916"/>
            <a:ext cx="1510793" cy="1330219"/>
          </a:xfrm>
          <a:prstGeom prst="rect">
            <a:avLst/>
          </a:prstGeom>
        </p:spPr>
      </p:pic>
    </p:spTree>
    <p:extLst>
      <p:ext uri="{BB962C8B-B14F-4D97-AF65-F5344CB8AC3E}">
        <p14:creationId xmlns:p14="http://schemas.microsoft.com/office/powerpoint/2010/main" val="137273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 Integra Syringe (cont.)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1433625"/>
              </p:ext>
            </p:extLst>
          </p:nvPr>
        </p:nvGraphicFramePr>
        <p:xfrm>
          <a:off x="838200" y="1380564"/>
          <a:ext cx="10515600" cy="5334660"/>
        </p:xfrm>
        <a:graphic>
          <a:graphicData uri="http://schemas.openxmlformats.org/drawingml/2006/table">
            <a:tbl>
              <a:tblPr firstRow="1" bandRow="1">
                <a:tableStyleId>{5C22544A-7EE6-4342-B048-85BDC9FD1C3A}</a:tableStyleId>
              </a:tblPr>
              <a:tblGrid>
                <a:gridCol w="2631141">
                  <a:extLst>
                    <a:ext uri="{9D8B030D-6E8A-4147-A177-3AD203B41FA5}">
                      <a16:colId xmlns:a16="http://schemas.microsoft.com/office/drawing/2014/main" val="3076171964"/>
                    </a:ext>
                  </a:extLst>
                </a:gridCol>
                <a:gridCol w="7884459">
                  <a:extLst>
                    <a:ext uri="{9D8B030D-6E8A-4147-A177-3AD203B41FA5}">
                      <a16:colId xmlns:a16="http://schemas.microsoft.com/office/drawing/2014/main" val="1917208552"/>
                    </a:ext>
                  </a:extLst>
                </a:gridCol>
              </a:tblGrid>
              <a:tr h="4019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39646397"/>
                  </a:ext>
                </a:extLst>
              </a:tr>
              <a:tr h="1266975">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5. Needle retraction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The needle will disappear into the syringe and the plunger will be recessed into the barrel when activation is complete.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chemeClr val="tx1"/>
                          </a:solidFill>
                          <a:effectLst/>
                          <a:latin typeface="FSAlbertPro-LightItalic"/>
                          <a:ea typeface="Calibri" panose="020F0502020204030204" pitchFamily="34" charset="0"/>
                          <a:cs typeface="FSAlbertPro-LightItalic"/>
                        </a:rPr>
                        <a:t>Discard immediately into an approved sharps collector after single use.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911188536"/>
                  </a:ext>
                </a:extLst>
              </a:tr>
              <a:tr h="3566434">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Remember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chemeClr val="tx1"/>
                          </a:solidFill>
                          <a:effectLst/>
                          <a:latin typeface="FSAlbertPro-LightItalic"/>
                          <a:ea typeface="Calibri" panose="020F0502020204030204" pitchFamily="34" charset="0"/>
                          <a:cs typeface="FSAlbertPro-LightItalic"/>
                        </a:rPr>
                        <a:t>• If activation is performed </a:t>
                      </a:r>
                      <a:r>
                        <a:rPr lang="en-US" sz="1600" b="1" i="1" dirty="0">
                          <a:solidFill>
                            <a:schemeClr val="tx1"/>
                          </a:solidFill>
                          <a:effectLst/>
                          <a:latin typeface="FSAlbertPro-BoldItalic"/>
                          <a:ea typeface="Calibri" panose="020F0502020204030204" pitchFamily="34" charset="0"/>
                          <a:cs typeface="FSAlbertPro-BoldItalic"/>
                        </a:rPr>
                        <a:t>before </a:t>
                      </a:r>
                      <a:r>
                        <a:rPr lang="en-US" sz="1600" dirty="0">
                          <a:solidFill>
                            <a:schemeClr val="tx1"/>
                          </a:solidFill>
                          <a:effectLst/>
                          <a:latin typeface="FSAlbertPro-Light"/>
                          <a:ea typeface="Calibri" panose="020F0502020204030204" pitchFamily="34" charset="0"/>
                          <a:cs typeface="FSAlbertPro-Light"/>
                        </a:rPr>
                        <a:t>needle is withdrawn from patient, do not advance needle while depressing plunger rod.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chemeClr val="tx1"/>
                          </a:solidFill>
                          <a:effectLst/>
                          <a:latin typeface="FSAlbertPro-LightItalic"/>
                          <a:ea typeface="Calibri" panose="020F0502020204030204" pitchFamily="34" charset="0"/>
                          <a:cs typeface="FSAlbertPro-LightItalic"/>
                        </a:rPr>
                        <a:t>• If activation is </a:t>
                      </a:r>
                      <a:r>
                        <a:rPr lang="en-US" sz="1600" b="1" i="1" dirty="0">
                          <a:solidFill>
                            <a:schemeClr val="tx1"/>
                          </a:solidFill>
                          <a:effectLst/>
                          <a:latin typeface="FSAlbertPro-BoldItalic"/>
                          <a:ea typeface="Calibri" panose="020F0502020204030204" pitchFamily="34" charset="0"/>
                          <a:cs typeface="FSAlbertPro-BoldItalic"/>
                        </a:rPr>
                        <a:t>after </a:t>
                      </a:r>
                      <a:r>
                        <a:rPr lang="en-US" sz="1600" dirty="0">
                          <a:solidFill>
                            <a:schemeClr val="tx1"/>
                          </a:solidFill>
                          <a:effectLst/>
                          <a:latin typeface="FSAlbertPro-Light"/>
                          <a:ea typeface="Calibri" panose="020F0502020204030204" pitchFamily="34" charset="0"/>
                          <a:cs typeface="FSAlbertPro-Light"/>
                        </a:rPr>
                        <a:t>needle is withdrawn from patient, minimal </a:t>
                      </a:r>
                      <a:r>
                        <a:rPr lang="en-US" sz="1600" i="1" dirty="0">
                          <a:solidFill>
                            <a:schemeClr val="tx1"/>
                          </a:solidFill>
                          <a:effectLst/>
                          <a:latin typeface="FSAlbertPro-LightItalic"/>
                          <a:ea typeface="Calibri" panose="020F0502020204030204" pitchFamily="34" charset="0"/>
                          <a:cs typeface="FSAlbertPro-LightItalic"/>
                        </a:rPr>
                        <a:t>performed </a:t>
                      </a:r>
                      <a:r>
                        <a:rPr lang="en-US" sz="1600" dirty="0">
                          <a:solidFill>
                            <a:schemeClr val="tx1"/>
                          </a:solidFill>
                          <a:effectLst/>
                          <a:latin typeface="FSAlbertPro-Light"/>
                          <a:ea typeface="Calibri" panose="020F0502020204030204" pitchFamily="34" charset="0"/>
                          <a:cs typeface="FSAlbertPro-Light"/>
                        </a:rPr>
                        <a:t>splatter may occur. When activating the device outside of the patient, hold the device downward at arm’s length and activate while pointing away from self and others. Keep device within sight at all times to avoid accidental needle stick injury.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 Do not </a:t>
                      </a:r>
                      <a:r>
                        <a:rPr lang="en-US" sz="1600" dirty="0">
                          <a:solidFill>
                            <a:schemeClr val="tx1"/>
                          </a:solidFill>
                          <a:effectLst/>
                          <a:latin typeface="FSAlbertPro-Light"/>
                          <a:ea typeface="Calibri" panose="020F0502020204030204" pitchFamily="34" charset="0"/>
                          <a:cs typeface="FSAlbertPro-Light"/>
                        </a:rPr>
                        <a:t>use this product to draw blood or for venipuncture.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 BD Integra™ needle and syringe </a:t>
                      </a:r>
                      <a:r>
                        <a:rPr lang="en-US" sz="1600" b="1" dirty="0">
                          <a:solidFill>
                            <a:schemeClr val="tx1"/>
                          </a:solidFill>
                          <a:effectLst/>
                          <a:latin typeface="FSAlbertPro-Bold"/>
                          <a:ea typeface="Calibri" panose="020F0502020204030204" pitchFamily="34" charset="0"/>
                          <a:cs typeface="FSAlbertPro-Bold"/>
                        </a:rPr>
                        <a:t>do not </a:t>
                      </a:r>
                      <a:r>
                        <a:rPr lang="en-US" sz="1600" dirty="0">
                          <a:solidFill>
                            <a:schemeClr val="tx1"/>
                          </a:solidFill>
                          <a:effectLst/>
                          <a:latin typeface="FSAlbertPro-Light"/>
                          <a:ea typeface="Calibri" panose="020F0502020204030204" pitchFamily="34" charset="0"/>
                          <a:cs typeface="FSAlbertPro-Light"/>
                        </a:rPr>
                        <a:t>have a standard </a:t>
                      </a:r>
                      <a:r>
                        <a:rPr lang="en-US" sz="1600" dirty="0" err="1">
                          <a:solidFill>
                            <a:schemeClr val="tx1"/>
                          </a:solidFill>
                          <a:effectLst/>
                          <a:latin typeface="FSAlbertPro-Light"/>
                          <a:ea typeface="Calibri" panose="020F0502020204030204" pitchFamily="34" charset="0"/>
                          <a:cs typeface="FSAlbertPro-Light"/>
                        </a:rPr>
                        <a:t>luer</a:t>
                      </a:r>
                      <a:r>
                        <a:rPr lang="en-US" sz="1600" dirty="0">
                          <a:solidFill>
                            <a:schemeClr val="tx1"/>
                          </a:solidFill>
                          <a:effectLst/>
                          <a:latin typeface="FSAlbertPro-Light"/>
                          <a:ea typeface="Calibri" panose="020F0502020204030204" pitchFamily="34" charset="0"/>
                          <a:cs typeface="FSAlbertPro-Light"/>
                        </a:rPr>
                        <a:t> connection. Conventional </a:t>
                      </a:r>
                      <a:r>
                        <a:rPr lang="en-US" sz="1600" dirty="0" err="1">
                          <a:solidFill>
                            <a:schemeClr val="tx1"/>
                          </a:solidFill>
                          <a:effectLst/>
                          <a:latin typeface="FSAlbertPro-Light"/>
                          <a:ea typeface="Calibri" panose="020F0502020204030204" pitchFamily="34" charset="0"/>
                          <a:cs typeface="FSAlbertPro-Light"/>
                        </a:rPr>
                        <a:t>luer</a:t>
                      </a:r>
                      <a:r>
                        <a:rPr lang="en-US" sz="1600" dirty="0">
                          <a:solidFill>
                            <a:schemeClr val="tx1"/>
                          </a:solidFill>
                          <a:effectLst/>
                          <a:latin typeface="FSAlbertPro-Light"/>
                          <a:ea typeface="Calibri" panose="020F0502020204030204" pitchFamily="34" charset="0"/>
                          <a:cs typeface="FSAlbertPro-Light"/>
                        </a:rPr>
                        <a:t> lock needles cannot be used with the BD Integra™ syringe.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 When delivering highly viscous medications, use a 22G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or 21G BD Integra™ retracting needle, and inject at a controlled rate.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 Follow your institution’s protocol for aseptic technique and skin preparation.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latin typeface="FSAlbertPro-Light"/>
                          <a:ea typeface="Calibri" panose="020F0502020204030204" pitchFamily="34" charset="0"/>
                          <a:cs typeface="FSAlbertPro-Light"/>
                        </a:rPr>
                        <a:t>• Follow your institution’s policy for safe disposal of all medical waste.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5483307"/>
                  </a:ext>
                </a:extLst>
              </a:tr>
            </a:tbl>
          </a:graphicData>
        </a:graphic>
      </p:graphicFrame>
      <p:pic>
        <p:nvPicPr>
          <p:cNvPr id="7" name="Picture 6"/>
          <p:cNvPicPr/>
          <p:nvPr/>
        </p:nvPicPr>
        <p:blipFill>
          <a:blip r:embed="rId2"/>
          <a:stretch>
            <a:fillRect/>
          </a:stretch>
        </p:blipFill>
        <p:spPr>
          <a:xfrm>
            <a:off x="1355959" y="1783977"/>
            <a:ext cx="1718935" cy="1285612"/>
          </a:xfrm>
          <a:prstGeom prst="rect">
            <a:avLst/>
          </a:prstGeom>
        </p:spPr>
      </p:pic>
    </p:spTree>
    <p:extLst>
      <p:ext uri="{BB962C8B-B14F-4D97-AF65-F5344CB8AC3E}">
        <p14:creationId xmlns:p14="http://schemas.microsoft.com/office/powerpoint/2010/main" val="102309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1827"/>
          </a:xfrm>
        </p:spPr>
        <p:txBody>
          <a:bodyPr/>
          <a:lstStyle/>
          <a:p>
            <a:r>
              <a:rPr lang="en-US" dirty="0"/>
              <a:t>BD Eclipse Needle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774066"/>
              </p:ext>
            </p:extLst>
          </p:nvPr>
        </p:nvGraphicFramePr>
        <p:xfrm>
          <a:off x="838200" y="1457112"/>
          <a:ext cx="10515600" cy="5214368"/>
        </p:xfrm>
        <a:graphic>
          <a:graphicData uri="http://schemas.openxmlformats.org/drawingml/2006/table">
            <a:tbl>
              <a:tblPr firstRow="1" bandRow="1">
                <a:tableStyleId>{5C22544A-7EE6-4342-B048-85BDC9FD1C3A}</a:tableStyleId>
              </a:tblPr>
              <a:tblGrid>
                <a:gridCol w="2012576">
                  <a:extLst>
                    <a:ext uri="{9D8B030D-6E8A-4147-A177-3AD203B41FA5}">
                      <a16:colId xmlns:a16="http://schemas.microsoft.com/office/drawing/2014/main" val="430222393"/>
                    </a:ext>
                  </a:extLst>
                </a:gridCol>
                <a:gridCol w="8503024">
                  <a:extLst>
                    <a:ext uri="{9D8B030D-6E8A-4147-A177-3AD203B41FA5}">
                      <a16:colId xmlns:a16="http://schemas.microsoft.com/office/drawing/2014/main" val="3564742718"/>
                    </a:ext>
                  </a:extLst>
                </a:gridCol>
              </a:tblGrid>
              <a:tr h="35631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24319231"/>
                  </a:ext>
                </a:extLst>
              </a:tr>
              <a:tr h="1191427">
                <a:tc>
                  <a:txBody>
                    <a:bodyPr/>
                    <a:lstStyle/>
                    <a:p>
                      <a:endParaRPr lang="en-US" dirty="0"/>
                    </a:p>
                  </a:txBody>
                  <a:tcPr/>
                </a:tc>
                <a:tc>
                  <a:txBody>
                    <a:bodyPr/>
                    <a:lstStyle/>
                    <a:p>
                      <a:pPr marL="0" marR="0">
                        <a:lnSpc>
                          <a:spcPct val="107000"/>
                        </a:lnSpc>
                        <a:spcBef>
                          <a:spcPts val="0"/>
                        </a:spcBef>
                        <a:spcAft>
                          <a:spcPts val="0"/>
                        </a:spcAft>
                      </a:pPr>
                      <a:r>
                        <a:rPr lang="en-US" sz="1500" b="1" dirty="0">
                          <a:solidFill>
                            <a:schemeClr val="tx1"/>
                          </a:solidFill>
                          <a:effectLst/>
                          <a:latin typeface="FSAlbertPro-Bold"/>
                          <a:ea typeface="Calibri" panose="020F0502020204030204" pitchFamily="34" charset="0"/>
                          <a:cs typeface="FSAlbertPro-Bold"/>
                        </a:rPr>
                        <a:t>1. Attachment</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 Attach the ‘BD Eclipse’ needle to any standard </a:t>
                      </a:r>
                      <a:r>
                        <a:rPr lang="en-US"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luer</a:t>
                      </a: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lock hypodermic syringe by twisting until firmly seated.</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1b. Pull back the safety cover toward the syringe and away from the needle.</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1c. Grasp the syringe with one hand and with the other pull the clear needle shield straight off.</a:t>
                      </a:r>
                    </a:p>
                  </a:txBody>
                  <a:tcPr marL="68580" marR="68580" marT="0" marB="0"/>
                </a:tc>
                <a:extLst>
                  <a:ext uri="{0D108BD9-81ED-4DB2-BD59-A6C34878D82A}">
                    <a16:rowId xmlns:a16="http://schemas.microsoft.com/office/drawing/2014/main" val="3363705376"/>
                  </a:ext>
                </a:extLst>
              </a:tr>
              <a:tr h="714856">
                <a:tc>
                  <a:txBody>
                    <a:bodyPr/>
                    <a:lstStyle/>
                    <a:p>
                      <a:endParaRPr lang="en-US" dirty="0"/>
                    </a:p>
                  </a:txBody>
                  <a:tcPr/>
                </a:tc>
                <a:tc>
                  <a:txBody>
                    <a:bodyPr/>
                    <a:lstStyle/>
                    <a:p>
                      <a:pPr marL="0" marR="0">
                        <a:lnSpc>
                          <a:spcPct val="107000"/>
                        </a:lnSpc>
                        <a:spcBef>
                          <a:spcPts val="0"/>
                        </a:spcBef>
                        <a:spcAft>
                          <a:spcPts val="0"/>
                        </a:spcAft>
                      </a:pPr>
                      <a:r>
                        <a:rPr lang="en-US" sz="1500" b="1" dirty="0">
                          <a:solidFill>
                            <a:schemeClr val="tx1"/>
                          </a:solidFill>
                          <a:effectLst/>
                          <a:latin typeface="FSAlbertPro-Bold"/>
                          <a:ea typeface="Calibri" panose="020F0502020204030204" pitchFamily="34" charset="0"/>
                          <a:cs typeface="FSAlbertPro-Bold"/>
                        </a:rPr>
                        <a:t>2. Aspiration</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Draw up medication in accordance with your institution’s protocol.</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If changing needles, activate safety cover prior to removing the needle from the syringe.</a:t>
                      </a:r>
                    </a:p>
                  </a:txBody>
                  <a:tcPr marL="68580" marR="68580" marT="0" marB="0"/>
                </a:tc>
                <a:extLst>
                  <a:ext uri="{0D108BD9-81ED-4DB2-BD59-A6C34878D82A}">
                    <a16:rowId xmlns:a16="http://schemas.microsoft.com/office/drawing/2014/main" val="3192216788"/>
                  </a:ext>
                </a:extLst>
              </a:tr>
              <a:tr h="714856">
                <a:tc>
                  <a:txBody>
                    <a:bodyPr/>
                    <a:lstStyle/>
                    <a:p>
                      <a:endParaRPr lang="en-US" dirty="0"/>
                    </a:p>
                  </a:txBody>
                  <a:tcPr/>
                </a:tc>
                <a:tc>
                  <a:txBody>
                    <a:bodyPr/>
                    <a:lstStyle/>
                    <a:p>
                      <a:pPr marL="0" marR="0">
                        <a:lnSpc>
                          <a:spcPct val="107000"/>
                        </a:lnSpc>
                        <a:spcBef>
                          <a:spcPts val="0"/>
                        </a:spcBef>
                        <a:spcAft>
                          <a:spcPts val="0"/>
                        </a:spcAft>
                      </a:pPr>
                      <a:r>
                        <a:rPr lang="en-US" sz="1500" b="1" dirty="0">
                          <a:solidFill>
                            <a:schemeClr val="tx1"/>
                          </a:solidFill>
                          <a:effectLst/>
                          <a:latin typeface="FSAlbertPro-Bold"/>
                          <a:ea typeface="Calibri" panose="020F0502020204030204" pitchFamily="34" charset="0"/>
                          <a:cs typeface="FSAlbertPro-Bold"/>
                        </a:rPr>
                        <a:t>3. Injection</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Administer medication in accordance with your institution’s protocol.</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user convenience, the needle’s “bevel up” position is oriented to the safety cover.</a:t>
                      </a:r>
                    </a:p>
                  </a:txBody>
                  <a:tcPr marL="68580" marR="68580" marT="0" marB="0"/>
                </a:tc>
                <a:extLst>
                  <a:ext uri="{0D108BD9-81ED-4DB2-BD59-A6C34878D82A}">
                    <a16:rowId xmlns:a16="http://schemas.microsoft.com/office/drawing/2014/main" val="1654394627"/>
                  </a:ext>
                </a:extLst>
              </a:tr>
              <a:tr h="2144569">
                <a:tc>
                  <a:txBody>
                    <a:bodyPr/>
                    <a:lstStyle/>
                    <a:p>
                      <a:endParaRPr lang="en-US" dirty="0"/>
                    </a:p>
                  </a:txBody>
                  <a:tcPr/>
                </a:tc>
                <a:tc>
                  <a:txBody>
                    <a:bodyPr/>
                    <a:lstStyle/>
                    <a:p>
                      <a:pPr marL="0" marR="0">
                        <a:lnSpc>
                          <a:spcPct val="107000"/>
                        </a:lnSpc>
                        <a:spcBef>
                          <a:spcPts val="0"/>
                        </a:spcBef>
                        <a:spcAft>
                          <a:spcPts val="0"/>
                        </a:spcAft>
                      </a:pPr>
                      <a:r>
                        <a:rPr lang="en-US" sz="1500" b="1" dirty="0">
                          <a:solidFill>
                            <a:schemeClr val="tx1"/>
                          </a:solidFill>
                          <a:effectLst/>
                          <a:latin typeface="FSAlbertPro-Bold"/>
                          <a:ea typeface="Calibri" panose="020F0502020204030204" pitchFamily="34" charset="0"/>
                          <a:cs typeface="FSAlbertPro-Bold"/>
                        </a:rPr>
                        <a:t>4. Activation</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 injection, immediately activate safety cover as follows:</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 Using the hand holding the syringe, center thumb or forefinger on the finger pad area of the safety cover.</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4b. Push the cover forward over the needle until you hear or feel it lock.</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one-handed technique and activate away from self and others.</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Visually confirm that the needle tip is covered. After activation or if unable to activate, immediately discard into an approved sharps</a:t>
                      </a:r>
                    </a:p>
                    <a:p>
                      <a:pPr marL="0" marR="0">
                        <a:lnSpc>
                          <a:spcPct val="107000"/>
                        </a:lnSpc>
                        <a:spcBef>
                          <a:spcPts val="0"/>
                        </a:spcBef>
                        <a:spcAft>
                          <a:spcPts val="0"/>
                        </a:spcAft>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collector after single use.</a:t>
                      </a:r>
                    </a:p>
                  </a:txBody>
                  <a:tcPr marL="68580" marR="68580" marT="0" marB="0"/>
                </a:tc>
                <a:extLst>
                  <a:ext uri="{0D108BD9-81ED-4DB2-BD59-A6C34878D82A}">
                    <a16:rowId xmlns:a16="http://schemas.microsoft.com/office/drawing/2014/main" val="3367140657"/>
                  </a:ext>
                </a:extLst>
              </a:tr>
            </a:tbl>
          </a:graphicData>
        </a:graphic>
      </p:graphicFrame>
      <p:pic>
        <p:nvPicPr>
          <p:cNvPr id="4" name="Picture 3" descr="cid:6900b40b-bdbf-4619-afe1-7b6c93134b36@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25275" y="372913"/>
            <a:ext cx="2063750" cy="883363"/>
          </a:xfrm>
          <a:prstGeom prst="rect">
            <a:avLst/>
          </a:prstGeom>
          <a:noFill/>
          <a:ln>
            <a:noFill/>
          </a:ln>
        </p:spPr>
      </p:pic>
      <p:pic>
        <p:nvPicPr>
          <p:cNvPr id="5" name="Picture 4" descr="cid:9eeab8c4-2ae3-44d7-8b99-94734431afd5@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25593" y="365125"/>
            <a:ext cx="2051050" cy="898941"/>
          </a:xfrm>
          <a:prstGeom prst="rect">
            <a:avLst/>
          </a:prstGeom>
          <a:noFill/>
          <a:ln>
            <a:noFill/>
          </a:ln>
        </p:spPr>
      </p:pic>
      <p:pic>
        <p:nvPicPr>
          <p:cNvPr id="7" name="Picture 6"/>
          <p:cNvPicPr/>
          <p:nvPr/>
        </p:nvPicPr>
        <p:blipFill>
          <a:blip r:embed="rId8"/>
          <a:stretch>
            <a:fillRect/>
          </a:stretch>
        </p:blipFill>
        <p:spPr>
          <a:xfrm>
            <a:off x="1252996" y="1806089"/>
            <a:ext cx="1411744" cy="1240327"/>
          </a:xfrm>
          <a:prstGeom prst="rect">
            <a:avLst/>
          </a:prstGeom>
          <a:effectLst>
            <a:innerShdw blurRad="114300">
              <a:prstClr val="black"/>
            </a:innerShdw>
          </a:effectLst>
        </p:spPr>
      </p:pic>
      <p:pic>
        <p:nvPicPr>
          <p:cNvPr id="8" name="Picture 7"/>
          <p:cNvPicPr/>
          <p:nvPr/>
        </p:nvPicPr>
        <p:blipFill>
          <a:blip r:embed="rId9"/>
          <a:stretch>
            <a:fillRect/>
          </a:stretch>
        </p:blipFill>
        <p:spPr>
          <a:xfrm>
            <a:off x="1252996" y="3060192"/>
            <a:ext cx="1193307" cy="788894"/>
          </a:xfrm>
          <a:prstGeom prst="rect">
            <a:avLst/>
          </a:prstGeom>
          <a:effectLst>
            <a:innerShdw blurRad="114300">
              <a:prstClr val="black"/>
            </a:innerShdw>
          </a:effectLst>
        </p:spPr>
      </p:pic>
      <p:pic>
        <p:nvPicPr>
          <p:cNvPr id="9" name="Picture 8"/>
          <p:cNvPicPr/>
          <p:nvPr/>
        </p:nvPicPr>
        <p:blipFill>
          <a:blip r:embed="rId10"/>
          <a:stretch>
            <a:fillRect/>
          </a:stretch>
        </p:blipFill>
        <p:spPr>
          <a:xfrm>
            <a:off x="1252996" y="3862862"/>
            <a:ext cx="1193308" cy="805270"/>
          </a:xfrm>
          <a:prstGeom prst="rect">
            <a:avLst/>
          </a:prstGeom>
          <a:effectLst>
            <a:innerShdw blurRad="114300">
              <a:prstClr val="black"/>
            </a:innerShdw>
          </a:effectLst>
        </p:spPr>
      </p:pic>
      <p:pic>
        <p:nvPicPr>
          <p:cNvPr id="10" name="Picture 9"/>
          <p:cNvPicPr/>
          <p:nvPr/>
        </p:nvPicPr>
        <p:blipFill>
          <a:blip r:embed="rId11"/>
          <a:stretch>
            <a:fillRect/>
          </a:stretch>
        </p:blipFill>
        <p:spPr>
          <a:xfrm>
            <a:off x="1145338" y="4768292"/>
            <a:ext cx="1590040" cy="1667510"/>
          </a:xfrm>
          <a:prstGeom prst="rect">
            <a:avLst/>
          </a:prstGeom>
          <a:effectLst>
            <a:innerShdw blurRad="114300">
              <a:prstClr val="black"/>
            </a:innerShdw>
          </a:effectLst>
        </p:spPr>
      </p:pic>
    </p:spTree>
    <p:extLst>
      <p:ext uri="{BB962C8B-B14F-4D97-AF65-F5344CB8AC3E}">
        <p14:creationId xmlns:p14="http://schemas.microsoft.com/office/powerpoint/2010/main" val="121094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26106" cy="1325563"/>
          </a:xfrm>
        </p:spPr>
        <p:txBody>
          <a:bodyPr/>
          <a:lstStyle/>
          <a:p>
            <a:r>
              <a:rPr lang="en-US" dirty="0"/>
              <a:t>BD </a:t>
            </a:r>
            <a:r>
              <a:rPr lang="en-US" dirty="0" err="1"/>
              <a:t>Insyte</a:t>
            </a:r>
            <a:r>
              <a:rPr lang="en-US" dirty="0"/>
              <a:t> </a:t>
            </a:r>
            <a:r>
              <a:rPr lang="en-US" dirty="0" err="1"/>
              <a:t>Autoguard</a:t>
            </a:r>
            <a:r>
              <a:rPr lang="en-US" dirty="0"/>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3604596"/>
              </p:ext>
            </p:extLst>
          </p:nvPr>
        </p:nvGraphicFramePr>
        <p:xfrm>
          <a:off x="950259" y="2012672"/>
          <a:ext cx="9475694" cy="4146081"/>
        </p:xfrm>
        <a:graphic>
          <a:graphicData uri="http://schemas.openxmlformats.org/drawingml/2006/table">
            <a:tbl>
              <a:tblPr firstRow="1" bandRow="1">
                <a:tableStyleId>{5C22544A-7EE6-4342-B048-85BDC9FD1C3A}</a:tableStyleId>
              </a:tblPr>
              <a:tblGrid>
                <a:gridCol w="2492116">
                  <a:extLst>
                    <a:ext uri="{9D8B030D-6E8A-4147-A177-3AD203B41FA5}">
                      <a16:colId xmlns:a16="http://schemas.microsoft.com/office/drawing/2014/main" val="2688500528"/>
                    </a:ext>
                  </a:extLst>
                </a:gridCol>
                <a:gridCol w="6983578">
                  <a:extLst>
                    <a:ext uri="{9D8B030D-6E8A-4147-A177-3AD203B41FA5}">
                      <a16:colId xmlns:a16="http://schemas.microsoft.com/office/drawing/2014/main" val="1511737369"/>
                    </a:ext>
                  </a:extLst>
                </a:gridCol>
              </a:tblGrid>
              <a:tr h="423112">
                <a:tc>
                  <a:txBody>
                    <a:bodyPr/>
                    <a:lstStyle/>
                    <a:p>
                      <a:endParaRPr lang="en-US" dirty="0"/>
                    </a:p>
                  </a:txBody>
                  <a:tcPr/>
                </a:tc>
                <a:tc>
                  <a:txBody>
                    <a:bodyPr/>
                    <a:lstStyle/>
                    <a:p>
                      <a:endParaRPr lang="en-US"/>
                    </a:p>
                  </a:txBody>
                  <a:tcPr/>
                </a:tc>
                <a:extLst>
                  <a:ext uri="{0D108BD9-81ED-4DB2-BD59-A6C34878D82A}">
                    <a16:rowId xmlns:a16="http://schemas.microsoft.com/office/drawing/2014/main" val="3302755435"/>
                  </a:ext>
                </a:extLst>
              </a:tr>
              <a:tr h="1175729">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1. Preparation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FSAlbertPro-Light"/>
                          <a:ea typeface="Calibri" panose="020F0502020204030204" pitchFamily="34" charset="0"/>
                          <a:cs typeface="FSAlbertPro-Light"/>
                        </a:rPr>
                        <a:t>Make sure all items are accessible throughout the procedure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FSAlbertPro-Light"/>
                          <a:ea typeface="Calibri" panose="020F0502020204030204" pitchFamily="34" charset="0"/>
                          <a:cs typeface="FSAlbertPro-Light"/>
                        </a:rPr>
                        <a:t>Prior to venipuncture hold catheter hub and rotate barrel 360 degrees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FSAlbertPro-Light"/>
                          <a:ea typeface="Calibri" panose="020F0502020204030204" pitchFamily="34" charset="0"/>
                          <a:cs typeface="FSAlbertPro-Light"/>
                        </a:rPr>
                        <a:t>Make sure catheter is seated back in the notch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372250"/>
                  </a:ext>
                </a:extLst>
              </a:tr>
              <a:tr h="1369699">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2. Venipuncture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FSAlbertPro-Bold"/>
                          <a:ea typeface="Calibri" panose="020F0502020204030204" pitchFamily="34" charset="0"/>
                          <a:cs typeface="FSAlbertPro-Bold"/>
                        </a:rPr>
                        <a:t>Approach vein slowly at a low angle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FSAlbertPro-Bold"/>
                          <a:ea typeface="Calibri" panose="020F0502020204030204" pitchFamily="34" charset="0"/>
                          <a:cs typeface="FSAlbertPro-Bold"/>
                        </a:rPr>
                        <a:t>Observe early flashback along the catheter (20, 22, 24 gauge only)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FSAlbertPro-Bold"/>
                          <a:ea typeface="Calibri" panose="020F0502020204030204" pitchFamily="34" charset="0"/>
                          <a:cs typeface="FSAlbertPro-Bold"/>
                        </a:rPr>
                        <a:t>In larger gauge sizes observe flash behind white button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471694"/>
                  </a:ext>
                </a:extLst>
              </a:tr>
              <a:tr h="1177541">
                <a:tc>
                  <a:txBody>
                    <a:bodyPr/>
                    <a:lstStyle/>
                    <a:p>
                      <a:endParaRPr lang="en-US" dirty="0"/>
                    </a:p>
                  </a:txBody>
                  <a:tcPr/>
                </a:tc>
                <a:tc>
                  <a:txBody>
                    <a:bodyPr/>
                    <a:lstStyle/>
                    <a:p>
                      <a:pPr marL="0" marR="0">
                        <a:lnSpc>
                          <a:spcPct val="107000"/>
                        </a:lnSpc>
                        <a:spcBef>
                          <a:spcPts val="0"/>
                        </a:spcBef>
                        <a:spcAft>
                          <a:spcPts val="0"/>
                        </a:spcAft>
                      </a:pPr>
                      <a:r>
                        <a:rPr lang="en-US" sz="1600" b="1" dirty="0">
                          <a:solidFill>
                            <a:schemeClr val="tx1"/>
                          </a:solidFill>
                          <a:effectLst/>
                          <a:latin typeface="FSAlbertPro-Bold"/>
                          <a:ea typeface="Calibri" panose="020F0502020204030204" pitchFamily="34" charset="0"/>
                          <a:cs typeface="FSAlbertPro-Bold"/>
                        </a:rPr>
                        <a:t>3. Advancement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Upon flashback visualization, lower catheter almost parallel to the skin</a:t>
                      </a: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Advance entire unit slightly before threading catheter</a:t>
                      </a: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Thread catheter into vein while maintaining skin traction</a:t>
                      </a:r>
                    </a:p>
                  </a:txBody>
                  <a:tcPr marL="68580" marR="68580" marT="0" marB="0"/>
                </a:tc>
                <a:extLst>
                  <a:ext uri="{0D108BD9-81ED-4DB2-BD59-A6C34878D82A}">
                    <a16:rowId xmlns:a16="http://schemas.microsoft.com/office/drawing/2014/main" val="2594111074"/>
                  </a:ext>
                </a:extLst>
              </a:tr>
            </a:tbl>
          </a:graphicData>
        </a:graphic>
      </p:graphicFrame>
      <p:pic>
        <p:nvPicPr>
          <p:cNvPr id="4" name="Picture 3" descr="cid:42f64ef4-5190-49cd-972a-a783c42db622@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16418" y="265819"/>
            <a:ext cx="2284095" cy="1608872"/>
          </a:xfrm>
          <a:prstGeom prst="rect">
            <a:avLst/>
          </a:prstGeom>
          <a:noFill/>
          <a:ln>
            <a:noFill/>
          </a:ln>
        </p:spPr>
      </p:pic>
      <p:pic>
        <p:nvPicPr>
          <p:cNvPr id="5" name="Picture 4" descr="cid:200f4665-5330-4a43-84bf-635db3d06907@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445049" y="276542"/>
            <a:ext cx="2258695" cy="1587425"/>
          </a:xfrm>
          <a:prstGeom prst="rect">
            <a:avLst/>
          </a:prstGeom>
          <a:noFill/>
          <a:ln>
            <a:noFill/>
          </a:ln>
        </p:spPr>
      </p:pic>
      <p:pic>
        <p:nvPicPr>
          <p:cNvPr id="7" name="Picture 6"/>
          <p:cNvPicPr/>
          <p:nvPr/>
        </p:nvPicPr>
        <p:blipFill>
          <a:blip r:embed="rId8"/>
          <a:stretch>
            <a:fillRect/>
          </a:stretch>
        </p:blipFill>
        <p:spPr>
          <a:xfrm>
            <a:off x="1319411" y="2437980"/>
            <a:ext cx="1685290" cy="1049655"/>
          </a:xfrm>
          <a:prstGeom prst="rect">
            <a:avLst/>
          </a:prstGeom>
          <a:effectLst>
            <a:outerShdw blurRad="50800" dist="38100" dir="18900000" algn="bl" rotWithShape="0">
              <a:prstClr val="black">
                <a:alpha val="40000"/>
              </a:prstClr>
            </a:outerShdw>
          </a:effectLst>
        </p:spPr>
      </p:pic>
      <p:pic>
        <p:nvPicPr>
          <p:cNvPr id="8" name="Picture 7"/>
          <p:cNvPicPr/>
          <p:nvPr/>
        </p:nvPicPr>
        <p:blipFill>
          <a:blip r:embed="rId9"/>
          <a:stretch>
            <a:fillRect/>
          </a:stretch>
        </p:blipFill>
        <p:spPr>
          <a:xfrm>
            <a:off x="1297186" y="3719564"/>
            <a:ext cx="1729740" cy="1073150"/>
          </a:xfrm>
          <a:prstGeom prst="rect">
            <a:avLst/>
          </a:prstGeom>
          <a:effectLst>
            <a:outerShdw blurRad="50800" dist="38100" dir="18900000" algn="bl" rotWithShape="0">
              <a:prstClr val="black">
                <a:alpha val="40000"/>
              </a:prstClr>
            </a:outerShdw>
          </a:effectLst>
        </p:spPr>
      </p:pic>
      <p:pic>
        <p:nvPicPr>
          <p:cNvPr id="9" name="Picture 8"/>
          <p:cNvPicPr/>
          <p:nvPr/>
        </p:nvPicPr>
        <p:blipFill>
          <a:blip r:embed="rId10"/>
          <a:stretch>
            <a:fillRect/>
          </a:stretch>
        </p:blipFill>
        <p:spPr>
          <a:xfrm>
            <a:off x="1268293" y="5024643"/>
            <a:ext cx="1876425" cy="113411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60128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48522"/>
          </a:xfrm>
        </p:spPr>
        <p:txBody>
          <a:bodyPr/>
          <a:lstStyle/>
          <a:p>
            <a:r>
              <a:rPr lang="en-US" dirty="0"/>
              <a:t>BD </a:t>
            </a:r>
            <a:r>
              <a:rPr lang="en-US" dirty="0" err="1"/>
              <a:t>Insyte</a:t>
            </a:r>
            <a:r>
              <a:rPr lang="en-US" dirty="0"/>
              <a:t> </a:t>
            </a:r>
            <a:r>
              <a:rPr lang="en-US" dirty="0" err="1"/>
              <a:t>Autoguard</a:t>
            </a:r>
            <a:r>
              <a:rPr lang="en-US" dirty="0"/>
              <a:t>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0865789"/>
              </p:ext>
            </p:extLst>
          </p:nvPr>
        </p:nvGraphicFramePr>
        <p:xfrm>
          <a:off x="676835" y="1545688"/>
          <a:ext cx="10515600" cy="4440747"/>
        </p:xfrm>
        <a:graphic>
          <a:graphicData uri="http://schemas.openxmlformats.org/drawingml/2006/table">
            <a:tbl>
              <a:tblPr firstRow="1" bandRow="1">
                <a:tableStyleId>{5C22544A-7EE6-4342-B048-85BDC9FD1C3A}</a:tableStyleId>
              </a:tblPr>
              <a:tblGrid>
                <a:gridCol w="2550459">
                  <a:extLst>
                    <a:ext uri="{9D8B030D-6E8A-4147-A177-3AD203B41FA5}">
                      <a16:colId xmlns:a16="http://schemas.microsoft.com/office/drawing/2014/main" val="2215312398"/>
                    </a:ext>
                  </a:extLst>
                </a:gridCol>
                <a:gridCol w="7965141">
                  <a:extLst>
                    <a:ext uri="{9D8B030D-6E8A-4147-A177-3AD203B41FA5}">
                      <a16:colId xmlns:a16="http://schemas.microsoft.com/office/drawing/2014/main" val="2564150148"/>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436241202"/>
                  </a:ext>
                </a:extLst>
              </a:tr>
              <a:tr h="370840">
                <a:tc>
                  <a:txBody>
                    <a:bodyPr/>
                    <a:lstStyle/>
                    <a:p>
                      <a:endParaRPr lang="en-US" dirty="0"/>
                    </a:p>
                  </a:txBody>
                  <a:tcPr/>
                </a:tc>
                <a:tc>
                  <a:txBody>
                    <a:bodyPr/>
                    <a:lstStyle/>
                    <a:p>
                      <a:pPr marL="0" marR="0">
                        <a:lnSpc>
                          <a:spcPct val="107000"/>
                        </a:lnSpc>
                        <a:spcBef>
                          <a:spcPts val="0"/>
                        </a:spcBef>
                        <a:spcAft>
                          <a:spcPts val="0"/>
                        </a:spcAft>
                      </a:pPr>
                      <a:r>
                        <a:rPr lang="en-US" sz="1800" b="1" dirty="0">
                          <a:solidFill>
                            <a:schemeClr val="tx1"/>
                          </a:solidFill>
                          <a:effectLst/>
                          <a:latin typeface="FSAlbertPro-Bold"/>
                          <a:ea typeface="Calibri" panose="020F0502020204030204" pitchFamily="34" charset="0"/>
                          <a:cs typeface="FSAlbertPro-Bold"/>
                        </a:rPr>
                        <a:t>4. Needle removal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Before pressing the button</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Release tourniquet</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 digital pressure beyond the catheter tip</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Gently stabilize catheter hub</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Press the white button</a:t>
                      </a:r>
                    </a:p>
                  </a:txBody>
                  <a:tcPr marL="68580" marR="68580" marT="0" marB="0"/>
                </a:tc>
                <a:extLst>
                  <a:ext uri="{0D108BD9-81ED-4DB2-BD59-A6C34878D82A}">
                    <a16:rowId xmlns:a16="http://schemas.microsoft.com/office/drawing/2014/main" val="1190945073"/>
                  </a:ext>
                </a:extLst>
              </a:tr>
              <a:tr h="370840">
                <a:tc>
                  <a:txBody>
                    <a:bodyPr/>
                    <a:lstStyle/>
                    <a:p>
                      <a:endParaRPr lang="en-US" dirty="0"/>
                    </a:p>
                  </a:txBody>
                  <a:tcPr/>
                </a:tc>
                <a:tc>
                  <a:txBody>
                    <a:bodyPr/>
                    <a:lstStyle/>
                    <a:p>
                      <a:pPr marL="0" marR="0">
                        <a:lnSpc>
                          <a:spcPct val="107000"/>
                        </a:lnSpc>
                        <a:spcBef>
                          <a:spcPts val="0"/>
                        </a:spcBef>
                        <a:spcAft>
                          <a:spcPts val="0"/>
                        </a:spcAft>
                      </a:pPr>
                      <a:r>
                        <a:rPr lang="en-US" sz="1800" b="1" dirty="0">
                          <a:solidFill>
                            <a:schemeClr val="tx1"/>
                          </a:solidFill>
                          <a:effectLst/>
                          <a:latin typeface="FSAlbertPro-Bold"/>
                          <a:ea typeface="Calibri" panose="020F0502020204030204" pitchFamily="34" charset="0"/>
                          <a:cs typeface="FSAlbertPro-Bold"/>
                        </a:rPr>
                        <a:t>5. Securement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Secure catheter and apply sterile dressing </a:t>
                      </a:r>
                    </a:p>
                  </a:txBody>
                  <a:tcPr marL="68580" marR="68580" marT="0" marB="0"/>
                </a:tc>
                <a:extLst>
                  <a:ext uri="{0D108BD9-81ED-4DB2-BD59-A6C34878D82A}">
                    <a16:rowId xmlns:a16="http://schemas.microsoft.com/office/drawing/2014/main" val="3019477834"/>
                  </a:ext>
                </a:extLst>
              </a:tr>
              <a:tr h="370840">
                <a:tc>
                  <a:txBody>
                    <a:bodyPr/>
                    <a:lstStyle/>
                    <a:p>
                      <a:endParaRPr lang="en-US"/>
                    </a:p>
                  </a:txBody>
                  <a:tcPr/>
                </a:tc>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Caution Reminders: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 withdraw needle from catheter hub before pressing the white button</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Needle should be retracted prior to disposal in a puncture-resistant, leak-proof sharps container</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Never reinsert needle into the catheter as this could shear the catheter</a:t>
                      </a:r>
                    </a:p>
                    <a:p>
                      <a:pPr marL="22860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395849650"/>
                  </a:ext>
                </a:extLst>
              </a:tr>
            </a:tbl>
          </a:graphicData>
        </a:graphic>
      </p:graphicFrame>
      <p:pic>
        <p:nvPicPr>
          <p:cNvPr id="5" name="Picture 4"/>
          <p:cNvPicPr/>
          <p:nvPr/>
        </p:nvPicPr>
        <p:blipFill>
          <a:blip r:embed="rId2"/>
          <a:stretch>
            <a:fillRect/>
          </a:stretch>
        </p:blipFill>
        <p:spPr>
          <a:xfrm>
            <a:off x="764438" y="2074459"/>
            <a:ext cx="2425715" cy="1439502"/>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84493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784" y="1335641"/>
            <a:ext cx="8753582" cy="2009186"/>
          </a:xfrm>
          <a:solidFill>
            <a:schemeClr val="accent1">
              <a:lumMod val="40000"/>
              <a:lumOff val="60000"/>
            </a:schemeClr>
          </a:solidFill>
        </p:spPr>
        <p:txBody>
          <a:bodyPr>
            <a:normAutofit/>
          </a:bodyPr>
          <a:lstStyle/>
          <a:p>
            <a:pPr algn="ctr"/>
            <a:r>
              <a:rPr lang="en-US" dirty="0"/>
              <a:t>Thank you! </a:t>
            </a:r>
            <a:br>
              <a:rPr lang="en-US" dirty="0"/>
            </a:br>
            <a:br>
              <a:rPr lang="en-US" dirty="0"/>
            </a:br>
            <a:r>
              <a:rPr lang="en-US" dirty="0"/>
              <a:t>Questions?</a:t>
            </a:r>
          </a:p>
        </p:txBody>
      </p:sp>
    </p:spTree>
    <p:extLst>
      <p:ext uri="{BB962C8B-B14F-4D97-AF65-F5344CB8AC3E}">
        <p14:creationId xmlns:p14="http://schemas.microsoft.com/office/powerpoint/2010/main" val="286849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Injections are the most common healthcare procedure!</a:t>
            </a:r>
          </a:p>
        </p:txBody>
      </p:sp>
      <p:sp>
        <p:nvSpPr>
          <p:cNvPr id="3" name="Content Placeholder 2"/>
          <p:cNvSpPr>
            <a:spLocks noGrp="1"/>
          </p:cNvSpPr>
          <p:nvPr>
            <p:ph idx="1"/>
          </p:nvPr>
        </p:nvSpPr>
        <p:spPr>
          <a:xfrm>
            <a:off x="838199" y="1825625"/>
            <a:ext cx="6360459" cy="3947646"/>
          </a:xfrm>
        </p:spPr>
        <p:txBody>
          <a:bodyPr/>
          <a:lstStyle/>
          <a:p>
            <a:endParaRPr lang="en-US" dirty="0"/>
          </a:p>
          <a:p>
            <a:r>
              <a:rPr lang="en-US" dirty="0"/>
              <a:t>16 billion injections are given worldwide every year</a:t>
            </a:r>
          </a:p>
          <a:p>
            <a:r>
              <a:rPr lang="en-US" dirty="0"/>
              <a:t>90% are in curative care</a:t>
            </a:r>
          </a:p>
          <a:p>
            <a:r>
              <a:rPr lang="en-US" dirty="0"/>
              <a:t>5% are for immunizations </a:t>
            </a:r>
          </a:p>
        </p:txBody>
      </p:sp>
      <p:pic>
        <p:nvPicPr>
          <p:cNvPr id="4" name="Picture 3"/>
          <p:cNvPicPr>
            <a:picLocks noChangeAspect="1"/>
          </p:cNvPicPr>
          <p:nvPr/>
        </p:nvPicPr>
        <p:blipFill>
          <a:blip r:embed="rId2"/>
          <a:stretch>
            <a:fillRect/>
          </a:stretch>
        </p:blipFill>
        <p:spPr>
          <a:xfrm>
            <a:off x="7664965" y="2515783"/>
            <a:ext cx="3225800" cy="2514600"/>
          </a:xfrm>
          <a:prstGeom prst="rect">
            <a:avLst/>
          </a:prstGeom>
        </p:spPr>
      </p:pic>
    </p:spTree>
    <p:extLst>
      <p:ext uri="{BB962C8B-B14F-4D97-AF65-F5344CB8AC3E}">
        <p14:creationId xmlns:p14="http://schemas.microsoft.com/office/powerpoint/2010/main" val="27200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Why is safety so important?</a:t>
            </a:r>
          </a:p>
        </p:txBody>
      </p:sp>
      <p:sp>
        <p:nvSpPr>
          <p:cNvPr id="3" name="Content Placeholder 2"/>
          <p:cNvSpPr>
            <a:spLocks noGrp="1"/>
          </p:cNvSpPr>
          <p:nvPr>
            <p:ph idx="1"/>
          </p:nvPr>
        </p:nvSpPr>
        <p:spPr>
          <a:xfrm>
            <a:off x="838200" y="1825625"/>
            <a:ext cx="7023847" cy="4691716"/>
          </a:xfrm>
        </p:spPr>
        <p:txBody>
          <a:bodyPr>
            <a:normAutofit/>
          </a:bodyPr>
          <a:lstStyle/>
          <a:p>
            <a:r>
              <a:rPr lang="en-US" dirty="0"/>
              <a:t>To prevent infection of the patient and health care providers</a:t>
            </a:r>
          </a:p>
          <a:p>
            <a:r>
              <a:rPr lang="en-US" dirty="0"/>
              <a:t>Prevent spread of infections</a:t>
            </a:r>
          </a:p>
          <a:p>
            <a:pPr lvl="1"/>
            <a:r>
              <a:rPr lang="en-US" dirty="0"/>
              <a:t>HIV</a:t>
            </a:r>
          </a:p>
          <a:p>
            <a:pPr lvl="1"/>
            <a:r>
              <a:rPr lang="en-US" dirty="0"/>
              <a:t>Hepatitis B and C</a:t>
            </a:r>
          </a:p>
          <a:p>
            <a:pPr lvl="1"/>
            <a:r>
              <a:rPr lang="en-US" dirty="0"/>
              <a:t>Hemorrhagic fevers (like </a:t>
            </a:r>
            <a:r>
              <a:rPr lang="en-US" dirty="0" err="1"/>
              <a:t>ebola</a:t>
            </a:r>
            <a:r>
              <a:rPr lang="en-US" dirty="0"/>
              <a:t>)</a:t>
            </a:r>
          </a:p>
          <a:p>
            <a:pPr lvl="1"/>
            <a:r>
              <a:rPr lang="en-US" dirty="0"/>
              <a:t>Malaria</a:t>
            </a:r>
          </a:p>
          <a:p>
            <a:pPr marL="457200" lvl="1" indent="0">
              <a:buNone/>
            </a:pPr>
            <a:endParaRPr lang="en-US" dirty="0"/>
          </a:p>
          <a:p>
            <a:r>
              <a:rPr lang="en-US" dirty="0"/>
              <a:t>Prevent spread of bacterial infections at the injection site</a:t>
            </a:r>
          </a:p>
          <a:p>
            <a:pPr lvl="1"/>
            <a:r>
              <a:rPr lang="en-US" dirty="0"/>
              <a:t>This can cause an abscess at the injection site</a:t>
            </a:r>
          </a:p>
          <a:p>
            <a:pPr lvl="1"/>
            <a:endParaRPr lang="en-US" dirty="0"/>
          </a:p>
        </p:txBody>
      </p:sp>
      <p:pic>
        <p:nvPicPr>
          <p:cNvPr id="4" name="Picture 3"/>
          <p:cNvPicPr>
            <a:picLocks noChangeAspect="1"/>
          </p:cNvPicPr>
          <p:nvPr/>
        </p:nvPicPr>
        <p:blipFill>
          <a:blip r:embed="rId2"/>
          <a:stretch>
            <a:fillRect/>
          </a:stretch>
        </p:blipFill>
        <p:spPr>
          <a:xfrm>
            <a:off x="8000294" y="3887459"/>
            <a:ext cx="3353506" cy="2211370"/>
          </a:xfrm>
          <a:prstGeom prst="rect">
            <a:avLst/>
          </a:prstGeom>
        </p:spPr>
      </p:pic>
    </p:spTree>
    <p:extLst>
      <p:ext uri="{BB962C8B-B14F-4D97-AF65-F5344CB8AC3E}">
        <p14:creationId xmlns:p14="http://schemas.microsoft.com/office/powerpoint/2010/main" val="162977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Common but </a:t>
            </a:r>
            <a:r>
              <a:rPr lang="en-US" b="1" dirty="0"/>
              <a:t>unsafe</a:t>
            </a:r>
            <a:r>
              <a:rPr lang="en-US" dirty="0"/>
              <a:t>:  Reusing injection equipment</a:t>
            </a:r>
          </a:p>
        </p:txBody>
      </p:sp>
      <p:sp>
        <p:nvSpPr>
          <p:cNvPr id="3" name="Content Placeholder 2"/>
          <p:cNvSpPr>
            <a:spLocks noGrp="1"/>
          </p:cNvSpPr>
          <p:nvPr>
            <p:ph idx="1"/>
          </p:nvPr>
        </p:nvSpPr>
        <p:spPr>
          <a:xfrm>
            <a:off x="838200" y="1825624"/>
            <a:ext cx="7728910" cy="4351338"/>
          </a:xfrm>
        </p:spPr>
        <p:txBody>
          <a:bodyPr>
            <a:normAutofit lnSpcReduction="10000"/>
          </a:bodyPr>
          <a:lstStyle/>
          <a:p>
            <a:r>
              <a:rPr lang="en-US" sz="2400" dirty="0"/>
              <a:t>Re-use of injection equipment is </a:t>
            </a:r>
            <a:r>
              <a:rPr lang="en-US" sz="2400" b="1" dirty="0"/>
              <a:t>NOT</a:t>
            </a:r>
            <a:r>
              <a:rPr lang="en-US" sz="2400" dirty="0"/>
              <a:t> safe</a:t>
            </a:r>
          </a:p>
          <a:p>
            <a:pPr lvl="1"/>
            <a:r>
              <a:rPr lang="en-US" dirty="0"/>
              <a:t>Reuse of syringes and needles for more than one patient</a:t>
            </a:r>
          </a:p>
          <a:p>
            <a:pPr lvl="1"/>
            <a:r>
              <a:rPr lang="en-US" dirty="0"/>
              <a:t>Reinserting needles into </a:t>
            </a:r>
            <a:r>
              <a:rPr lang="en-US" dirty="0" err="1"/>
              <a:t>multidose</a:t>
            </a:r>
            <a:r>
              <a:rPr lang="en-US" dirty="0"/>
              <a:t> vials and then using the same vial for another patient</a:t>
            </a:r>
          </a:p>
          <a:p>
            <a:pPr lvl="1"/>
            <a:r>
              <a:rPr lang="en-US" dirty="0"/>
              <a:t>Informal cleaning of needles and reusing is dangerous</a:t>
            </a:r>
          </a:p>
          <a:p>
            <a:pPr lvl="1"/>
            <a:r>
              <a:rPr lang="en-US" dirty="0"/>
              <a:t>In 2000, WHO estimated that 40% of the 16 billion injections were given with re-used injection equipment, leading to </a:t>
            </a:r>
          </a:p>
          <a:p>
            <a:pPr lvl="2"/>
            <a:r>
              <a:rPr lang="en-US" sz="2400" dirty="0"/>
              <a:t>21 million new HBV cases (32% of all new cases),</a:t>
            </a:r>
          </a:p>
          <a:p>
            <a:pPr lvl="2"/>
            <a:r>
              <a:rPr lang="en-US" sz="2400" dirty="0"/>
              <a:t>2 million new HCV cases (40% of all new cases) and </a:t>
            </a:r>
          </a:p>
          <a:p>
            <a:pPr lvl="2"/>
            <a:r>
              <a:rPr lang="en-US" sz="2400" dirty="0"/>
              <a:t>Around 260 000 HIV cases (5% of all new HIV cases) </a:t>
            </a:r>
          </a:p>
          <a:p>
            <a:pPr lvl="1"/>
            <a:endParaRPr lang="en-US" dirty="0"/>
          </a:p>
        </p:txBody>
      </p:sp>
      <p:pic>
        <p:nvPicPr>
          <p:cNvPr id="4" name="Picture 3"/>
          <p:cNvPicPr>
            <a:picLocks noChangeAspect="1"/>
          </p:cNvPicPr>
          <p:nvPr/>
        </p:nvPicPr>
        <p:blipFill>
          <a:blip r:embed="rId2"/>
          <a:stretch>
            <a:fillRect/>
          </a:stretch>
        </p:blipFill>
        <p:spPr>
          <a:xfrm>
            <a:off x="9029578" y="2381288"/>
            <a:ext cx="2005186" cy="1930735"/>
          </a:xfrm>
          <a:prstGeom prst="rect">
            <a:avLst/>
          </a:prstGeom>
        </p:spPr>
      </p:pic>
      <p:sp>
        <p:nvSpPr>
          <p:cNvPr id="5" name="&quot;No&quot; Symbol 4"/>
          <p:cNvSpPr/>
          <p:nvPr/>
        </p:nvSpPr>
        <p:spPr>
          <a:xfrm>
            <a:off x="8710543" y="1964849"/>
            <a:ext cx="2643257" cy="2621751"/>
          </a:xfrm>
          <a:prstGeom prst="noSmoking">
            <a:avLst>
              <a:gd name="adj" fmla="val 746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125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Accidental needle stick injuries in healthcare workers</a:t>
            </a:r>
          </a:p>
        </p:txBody>
      </p:sp>
      <p:sp>
        <p:nvSpPr>
          <p:cNvPr id="3" name="Content Placeholder 2"/>
          <p:cNvSpPr>
            <a:spLocks noGrp="1"/>
          </p:cNvSpPr>
          <p:nvPr>
            <p:ph idx="1"/>
          </p:nvPr>
        </p:nvSpPr>
        <p:spPr>
          <a:xfrm>
            <a:off x="838200" y="1825625"/>
            <a:ext cx="9005047" cy="4351338"/>
          </a:xfrm>
        </p:spPr>
        <p:txBody>
          <a:bodyPr>
            <a:normAutofit lnSpcReduction="10000"/>
          </a:bodyPr>
          <a:lstStyle/>
          <a:p>
            <a:r>
              <a:rPr lang="en-US" dirty="0"/>
              <a:t>Occur while giving an injection or after the injection, including handling infected sharps before and after disposal </a:t>
            </a:r>
          </a:p>
          <a:p>
            <a:r>
              <a:rPr lang="en-US" dirty="0"/>
              <a:t>Recapping contaminated needles increases the risk</a:t>
            </a:r>
          </a:p>
          <a:p>
            <a:endParaRPr lang="en-US" dirty="0"/>
          </a:p>
          <a:p>
            <a:r>
              <a:rPr lang="en-US" dirty="0"/>
              <a:t>In 2003, WHO published the burden of diseases from NSIs in HCWs which showed that there were 3 million accidental needle-stick injuries leading to: </a:t>
            </a:r>
          </a:p>
          <a:p>
            <a:pPr lvl="1"/>
            <a:r>
              <a:rPr lang="en-US" dirty="0"/>
              <a:t>37% of all new HBV cases in HCWs </a:t>
            </a:r>
          </a:p>
          <a:p>
            <a:pPr lvl="1"/>
            <a:r>
              <a:rPr lang="en-US" dirty="0"/>
              <a:t>39% of new HCV cases and </a:t>
            </a:r>
          </a:p>
          <a:p>
            <a:pPr lvl="1"/>
            <a:r>
              <a:rPr lang="en-US" dirty="0"/>
              <a:t>Around 5.5% of new HIV cases </a:t>
            </a:r>
          </a:p>
          <a:p>
            <a:endParaRPr lang="en-US" dirty="0"/>
          </a:p>
          <a:p>
            <a:endParaRPr lang="en-US" dirty="0"/>
          </a:p>
        </p:txBody>
      </p:sp>
      <p:pic>
        <p:nvPicPr>
          <p:cNvPr id="4" name="Picture 3"/>
          <p:cNvPicPr>
            <a:picLocks noChangeAspect="1"/>
          </p:cNvPicPr>
          <p:nvPr/>
        </p:nvPicPr>
        <p:blipFill>
          <a:blip r:embed="rId2"/>
          <a:stretch>
            <a:fillRect/>
          </a:stretch>
        </p:blipFill>
        <p:spPr>
          <a:xfrm>
            <a:off x="9914562" y="2317424"/>
            <a:ext cx="2197100" cy="3708400"/>
          </a:xfrm>
          <a:prstGeom prst="rect">
            <a:avLst/>
          </a:prstGeom>
        </p:spPr>
      </p:pic>
    </p:spTree>
    <p:extLst>
      <p:ext uri="{BB962C8B-B14F-4D97-AF65-F5344CB8AC3E}">
        <p14:creationId xmlns:p14="http://schemas.microsoft.com/office/powerpoint/2010/main" val="194948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Overuse of injections increases injury risk</a:t>
            </a:r>
          </a:p>
        </p:txBody>
      </p:sp>
      <p:sp>
        <p:nvSpPr>
          <p:cNvPr id="3" name="Content Placeholder 2"/>
          <p:cNvSpPr>
            <a:spLocks noGrp="1"/>
          </p:cNvSpPr>
          <p:nvPr>
            <p:ph idx="1"/>
          </p:nvPr>
        </p:nvSpPr>
        <p:spPr/>
        <p:txBody>
          <a:bodyPr/>
          <a:lstStyle/>
          <a:p>
            <a:r>
              <a:rPr lang="en-US" dirty="0"/>
              <a:t>Sometimes patients (and health care providers) believe that injections are more powerful than oral medications, but often this is not true. </a:t>
            </a:r>
          </a:p>
          <a:p>
            <a:r>
              <a:rPr lang="en-US" dirty="0"/>
              <a:t>Injectable vitamins are rarely necessary</a:t>
            </a:r>
          </a:p>
          <a:p>
            <a:r>
              <a:rPr lang="en-US" dirty="0"/>
              <a:t>Antibiotics are the most frequently overused injectable medications</a:t>
            </a:r>
          </a:p>
          <a:p>
            <a:pPr lvl="1"/>
            <a:r>
              <a:rPr lang="en-US" dirty="0"/>
              <a:t>Viral infections are not cured by antibiotics</a:t>
            </a:r>
          </a:p>
          <a:p>
            <a:pPr lvl="1"/>
            <a:r>
              <a:rPr lang="en-US" dirty="0"/>
              <a:t>Most antibiotics work well orally unless a patient is too sick to swallow pills or is having surgery</a:t>
            </a:r>
          </a:p>
          <a:p>
            <a:pPr lvl="1"/>
            <a:r>
              <a:rPr lang="en-US" dirty="0"/>
              <a:t>Overuse of antibiotics also leads to drug resistance, an increasingly dangerous problem!</a:t>
            </a:r>
          </a:p>
        </p:txBody>
      </p:sp>
    </p:spTree>
    <p:extLst>
      <p:ext uri="{BB962C8B-B14F-4D97-AF65-F5344CB8AC3E}">
        <p14:creationId xmlns:p14="http://schemas.microsoft.com/office/powerpoint/2010/main" val="136972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Unsafe sharps waste management puts everyone at risk</a:t>
            </a:r>
          </a:p>
        </p:txBody>
      </p:sp>
      <p:sp>
        <p:nvSpPr>
          <p:cNvPr id="3" name="Content Placeholder 2"/>
          <p:cNvSpPr>
            <a:spLocks noGrp="1"/>
          </p:cNvSpPr>
          <p:nvPr>
            <p:ph idx="1"/>
          </p:nvPr>
        </p:nvSpPr>
        <p:spPr>
          <a:xfrm>
            <a:off x="838200" y="1825625"/>
            <a:ext cx="7588624" cy="4351338"/>
          </a:xfrm>
        </p:spPr>
        <p:txBody>
          <a:bodyPr/>
          <a:lstStyle/>
          <a:p>
            <a:r>
              <a:rPr lang="en-US" dirty="0"/>
              <a:t>Healthcare workers, sanitation workers and the community is at risk if needles are not disposed of correctly</a:t>
            </a:r>
          </a:p>
          <a:p>
            <a:r>
              <a:rPr lang="en-US" dirty="0"/>
              <a:t>Hospital laundry should not contain needles</a:t>
            </a:r>
          </a:p>
          <a:p>
            <a:r>
              <a:rPr lang="en-US" dirty="0"/>
              <a:t>Safety boxes should be available throughout the hospital</a:t>
            </a:r>
          </a:p>
          <a:p>
            <a:r>
              <a:rPr lang="en-US" dirty="0"/>
              <a:t>Needles should be completely incinerated </a:t>
            </a:r>
          </a:p>
          <a:p>
            <a:r>
              <a:rPr lang="en-US" dirty="0"/>
              <a:t>Needles should not be disposed of in waste pits (dumps)</a:t>
            </a:r>
          </a:p>
          <a:p>
            <a:endParaRPr lang="en-US" dirty="0"/>
          </a:p>
        </p:txBody>
      </p:sp>
      <p:pic>
        <p:nvPicPr>
          <p:cNvPr id="4" name="Picture 3"/>
          <p:cNvPicPr>
            <a:picLocks noChangeAspect="1"/>
          </p:cNvPicPr>
          <p:nvPr/>
        </p:nvPicPr>
        <p:blipFill>
          <a:blip r:embed="rId2"/>
          <a:stretch>
            <a:fillRect/>
          </a:stretch>
        </p:blipFill>
        <p:spPr>
          <a:xfrm>
            <a:off x="8426824" y="2886962"/>
            <a:ext cx="3491197" cy="2708886"/>
          </a:xfrm>
          <a:prstGeom prst="rect">
            <a:avLst/>
          </a:prstGeom>
        </p:spPr>
      </p:pic>
    </p:spTree>
    <p:extLst>
      <p:ext uri="{BB962C8B-B14F-4D97-AF65-F5344CB8AC3E}">
        <p14:creationId xmlns:p14="http://schemas.microsoft.com/office/powerpoint/2010/main" val="6810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So how can we reduce risk? </a:t>
            </a:r>
            <a:r>
              <a:rPr lang="en-US" b="1" dirty="0"/>
              <a:t>Single use needles and </a:t>
            </a:r>
            <a:r>
              <a:rPr lang="en-US" b="1" dirty="0" err="1"/>
              <a:t>angiocatheters</a:t>
            </a:r>
            <a:r>
              <a:rPr lang="en-US" b="1" dirty="0"/>
              <a:t> (IV catheters)</a:t>
            </a:r>
          </a:p>
        </p:txBody>
      </p:sp>
      <p:sp>
        <p:nvSpPr>
          <p:cNvPr id="3" name="Content Placeholder 2"/>
          <p:cNvSpPr>
            <a:spLocks noGrp="1"/>
          </p:cNvSpPr>
          <p:nvPr>
            <p:ph idx="1"/>
          </p:nvPr>
        </p:nvSpPr>
        <p:spPr>
          <a:xfrm>
            <a:off x="838200" y="1825625"/>
            <a:ext cx="8090647" cy="4351338"/>
          </a:xfrm>
        </p:spPr>
        <p:txBody>
          <a:bodyPr/>
          <a:lstStyle/>
          <a:p>
            <a:r>
              <a:rPr lang="en-US" dirty="0"/>
              <a:t>Needles that are automatically covered after use protect health care workers, the laundry, and the community</a:t>
            </a:r>
          </a:p>
          <a:p>
            <a:r>
              <a:rPr lang="en-US" dirty="0"/>
              <a:t>Needles that cannot be used more than once prevent spread of infections</a:t>
            </a:r>
          </a:p>
        </p:txBody>
      </p:sp>
      <p:pic>
        <p:nvPicPr>
          <p:cNvPr id="4" name="Picture 3"/>
          <p:cNvPicPr>
            <a:picLocks noChangeAspect="1"/>
          </p:cNvPicPr>
          <p:nvPr/>
        </p:nvPicPr>
        <p:blipFill>
          <a:blip r:embed="rId2"/>
          <a:stretch>
            <a:fillRect/>
          </a:stretch>
        </p:blipFill>
        <p:spPr>
          <a:xfrm>
            <a:off x="9220947" y="2529988"/>
            <a:ext cx="1765300" cy="2019300"/>
          </a:xfrm>
          <a:prstGeom prst="rect">
            <a:avLst/>
          </a:prstGeom>
        </p:spPr>
      </p:pic>
    </p:spTree>
    <p:extLst>
      <p:ext uri="{BB962C8B-B14F-4D97-AF65-F5344CB8AC3E}">
        <p14:creationId xmlns:p14="http://schemas.microsoft.com/office/powerpoint/2010/main" val="38989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t>The WHO recommends all countries should transition to use of safety needles by 2020</a:t>
            </a:r>
          </a:p>
        </p:txBody>
      </p:sp>
      <p:sp>
        <p:nvSpPr>
          <p:cNvPr id="3" name="Content Placeholder 2"/>
          <p:cNvSpPr>
            <a:spLocks noGrp="1"/>
          </p:cNvSpPr>
          <p:nvPr>
            <p:ph idx="1"/>
          </p:nvPr>
        </p:nvSpPr>
        <p:spPr>
          <a:xfrm>
            <a:off x="838200" y="1825625"/>
            <a:ext cx="7337612" cy="4351338"/>
          </a:xfrm>
        </p:spPr>
        <p:txBody>
          <a:bodyPr/>
          <a:lstStyle/>
          <a:p>
            <a:r>
              <a:rPr lang="en-US" dirty="0"/>
              <a:t>If we do nothing, we will keep spreading infection</a:t>
            </a:r>
          </a:p>
          <a:p>
            <a:r>
              <a:rPr lang="en-US" dirty="0"/>
              <a:t>Re-use prevention and sharps injury protection can save lives</a:t>
            </a:r>
          </a:p>
          <a:p>
            <a:pPr marL="0" indent="0">
              <a:buNone/>
            </a:pPr>
            <a:endParaRPr lang="en-US" dirty="0"/>
          </a:p>
          <a:p>
            <a:r>
              <a:rPr lang="en-US" dirty="0"/>
              <a:t>Out of every 1000 health care workers in settings where sharps injury protection devices are introduced, </a:t>
            </a:r>
            <a:r>
              <a:rPr lang="en-US" b="1" dirty="0"/>
              <a:t>9</a:t>
            </a:r>
            <a:r>
              <a:rPr lang="en-US" dirty="0"/>
              <a:t> fewer are likely to suffer a needle-stick injury in a one year period </a:t>
            </a:r>
            <a:endParaRPr lang="en-US" dirty="0">
              <a:effectLst/>
            </a:endParaRPr>
          </a:p>
        </p:txBody>
      </p:sp>
      <p:pic>
        <p:nvPicPr>
          <p:cNvPr id="4" name="Picture 3"/>
          <p:cNvPicPr>
            <a:picLocks noChangeAspect="1"/>
          </p:cNvPicPr>
          <p:nvPr/>
        </p:nvPicPr>
        <p:blipFill>
          <a:blip r:embed="rId2"/>
          <a:stretch>
            <a:fillRect/>
          </a:stretch>
        </p:blipFill>
        <p:spPr>
          <a:xfrm>
            <a:off x="8516590" y="2371505"/>
            <a:ext cx="3383952" cy="2251866"/>
          </a:xfrm>
          <a:prstGeom prst="rect">
            <a:avLst/>
          </a:prstGeom>
        </p:spPr>
      </p:pic>
    </p:spTree>
    <p:extLst>
      <p:ext uri="{BB962C8B-B14F-4D97-AF65-F5344CB8AC3E}">
        <p14:creationId xmlns:p14="http://schemas.microsoft.com/office/powerpoint/2010/main" val="106808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9D7D50A0F1A84FA2130BE5F5A98CFB" ma:contentTypeVersion="4" ma:contentTypeDescription="Create a new document." ma:contentTypeScope="" ma:versionID="684158d520c8c1be3c3bec600ff13a17">
  <xsd:schema xmlns:xsd="http://www.w3.org/2001/XMLSchema" xmlns:xs="http://www.w3.org/2001/XMLSchema" xmlns:p="http://schemas.microsoft.com/office/2006/metadata/properties" xmlns:ns2="d6d3b133-f54d-4ce1-9dfb-ce9b13d54004" xmlns:ns3="1d865e2f-5a43-4bc7-ae28-790134d06847" targetNamespace="http://schemas.microsoft.com/office/2006/metadata/properties" ma:root="true" ma:fieldsID="f76c85333a6b48d947f4e880f48aa088" ns2:_="" ns3:_="">
    <xsd:import namespace="d6d3b133-f54d-4ce1-9dfb-ce9b13d54004"/>
    <xsd:import namespace="1d865e2f-5a43-4bc7-ae28-790134d0684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3b133-f54d-4ce1-9dfb-ce9b13d540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65e2f-5a43-4bc7-ae28-790134d0684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6d3b133-f54d-4ce1-9dfb-ce9b13d54004">N53UQAAARWYM-894599569-1861</_dlc_DocId>
    <_dlc_DocIdUrl xmlns="d6d3b133-f54d-4ce1-9dfb-ce9b13d54004">
      <Url>https://americares.sharepoint.com/acteams/programteam/MO/_layouts/15/DocIdRedir.aspx?ID=N53UQAAARWYM-894599569-1861</Url>
      <Description>N53UQAAARWYM-894599569-1861</Description>
    </_dlc_DocIdUrl>
  </documentManagement>
</p:properties>
</file>

<file path=customXml/itemProps1.xml><?xml version="1.0" encoding="utf-8"?>
<ds:datastoreItem xmlns:ds="http://schemas.openxmlformats.org/officeDocument/2006/customXml" ds:itemID="{66691E07-2D1C-4C77-A60F-CE0A76534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d3b133-f54d-4ce1-9dfb-ce9b13d54004"/>
    <ds:schemaRef ds:uri="1d865e2f-5a43-4bc7-ae28-790134d06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B47827-8752-4B7B-A8B7-2A87ABA4ADE8}">
  <ds:schemaRefs>
    <ds:schemaRef ds:uri="http://schemas.microsoft.com/sharepoint/events"/>
  </ds:schemaRefs>
</ds:datastoreItem>
</file>

<file path=customXml/itemProps3.xml><?xml version="1.0" encoding="utf-8"?>
<ds:datastoreItem xmlns:ds="http://schemas.openxmlformats.org/officeDocument/2006/customXml" ds:itemID="{356B07EE-9090-4687-B553-EC9220F8D300}">
  <ds:schemaRefs>
    <ds:schemaRef ds:uri="http://schemas.microsoft.com/sharepoint/v3/contenttype/forms"/>
  </ds:schemaRefs>
</ds:datastoreItem>
</file>

<file path=customXml/itemProps4.xml><?xml version="1.0" encoding="utf-8"?>
<ds:datastoreItem xmlns:ds="http://schemas.openxmlformats.org/officeDocument/2006/customXml" ds:itemID="{DF555436-6980-4F7B-ABBD-D44AF7F4D033}">
  <ds:schemaRefs>
    <ds:schemaRef ds:uri="http://schemas.openxmlformats.org/package/2006/metadata/core-properties"/>
    <ds:schemaRef ds:uri="http://purl.org/dc/elements/1.1/"/>
    <ds:schemaRef ds:uri="http://schemas.microsoft.com/office/infopath/2007/PartnerControls"/>
    <ds:schemaRef ds:uri="1d865e2f-5a43-4bc7-ae28-790134d06847"/>
    <ds:schemaRef ds:uri="http://schemas.microsoft.com/office/2006/documentManagement/types"/>
    <ds:schemaRef ds:uri="d6d3b133-f54d-4ce1-9dfb-ce9b13d54004"/>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164</TotalTime>
  <Words>1338</Words>
  <Application>Microsoft Office PowerPoint</Application>
  <PresentationFormat>Widescreen</PresentationFormat>
  <Paragraphs>136</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FSAlbertPro-Bold</vt:lpstr>
      <vt:lpstr>FSAlbertPro-BoldItalic</vt:lpstr>
      <vt:lpstr>FSAlbertPro-Light</vt:lpstr>
      <vt:lpstr>FSAlbertPro-LightItalic</vt:lpstr>
      <vt:lpstr>Symbol</vt:lpstr>
      <vt:lpstr>Times New Roman</vt:lpstr>
      <vt:lpstr>Office Theme</vt:lpstr>
      <vt:lpstr>PowerPoint Presentation</vt:lpstr>
      <vt:lpstr>Injections are the most common healthcare procedure!</vt:lpstr>
      <vt:lpstr>Why is safety so important?</vt:lpstr>
      <vt:lpstr>Common but unsafe:  Reusing injection equipment</vt:lpstr>
      <vt:lpstr>Accidental needle stick injuries in healthcare workers</vt:lpstr>
      <vt:lpstr>Overuse of injections increases injury risk</vt:lpstr>
      <vt:lpstr>Unsafe sharps waste management puts everyone at risk</vt:lpstr>
      <vt:lpstr>So how can we reduce risk? Single use needles and angiocatheters (IV catheters)</vt:lpstr>
      <vt:lpstr>The WHO recommends all countries should transition to use of safety needles by 2020</vt:lpstr>
      <vt:lpstr>BD Safety-Lock Syringe</vt:lpstr>
      <vt:lpstr>BD Integra Syringe </vt:lpstr>
      <vt:lpstr>BD Integra Syringe (cont.)</vt:lpstr>
      <vt:lpstr>BD Eclipse Needle</vt:lpstr>
      <vt:lpstr>BD Insyte Autoguard   </vt:lpstr>
      <vt:lpstr>BD Insyte Autoguard (cont.)</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Simms-Cendan</dc:creator>
  <cp:lastModifiedBy>Julie Winn</cp:lastModifiedBy>
  <cp:revision>19</cp:revision>
  <dcterms:created xsi:type="dcterms:W3CDTF">2017-07-13T14:53:16Z</dcterms:created>
  <dcterms:modified xsi:type="dcterms:W3CDTF">2017-08-29T14:16:12Z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0x0101001D9D7D50A0F1A84FA2130BE5F5A98CFB</vt:lpwstr>
  </property>
  <property fmtid="{D5CDD505-2E9C-101B-9397-08002B2CF9AE}" pid="3" name="_dlc_DocIdItemGuid">
    <vt:lpwstr>c8950ef8-833c-4aa8-b00f-d787831373b1</vt:lpwstr>
  </property>
</Properties>
</file>